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4"/>
  </p:notesMasterIdLst>
  <p:sldIdLst>
    <p:sldId id="2050" r:id="rId2"/>
    <p:sldId id="1416" r:id="rId3"/>
    <p:sldId id="1417" r:id="rId4"/>
    <p:sldId id="1892" r:id="rId5"/>
    <p:sldId id="1418" r:id="rId6"/>
    <p:sldId id="1419" r:id="rId7"/>
    <p:sldId id="1519" r:id="rId8"/>
    <p:sldId id="1420" r:id="rId9"/>
    <p:sldId id="1925" r:id="rId10"/>
    <p:sldId id="1422" r:id="rId11"/>
    <p:sldId id="1423" r:id="rId12"/>
    <p:sldId id="1520" r:id="rId13"/>
    <p:sldId id="1828" r:id="rId14"/>
    <p:sldId id="1521" r:id="rId15"/>
    <p:sldId id="1579" r:id="rId16"/>
    <p:sldId id="1552" r:id="rId17"/>
    <p:sldId id="1553" r:id="rId18"/>
    <p:sldId id="2051" r:id="rId19"/>
    <p:sldId id="1527" r:id="rId20"/>
    <p:sldId id="1529" r:id="rId21"/>
    <p:sldId id="1528" r:id="rId22"/>
    <p:sldId id="1441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Times" panose="02020603050405020304" pitchFamily="18" charset="0"/>
      <p:regular r:id="rId29"/>
      <p:bold r:id="rId30"/>
      <p:italic r:id="rId31"/>
      <p:boldItalic r:id="rId32"/>
    </p:embeddedFont>
  </p:embeddedFont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5DBBF-007C-426B-BF86-1826D59D201F}" type="datetimeFigureOut">
              <a:rPr lang="nl-BE" smtClean="0"/>
              <a:t>12/03/2020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24799-FE25-47D9-9CA3-1C1D26EEAB2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01781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C05E6D-6A65-4ABD-875C-954F8D4F5A6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78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125" y="749300"/>
            <a:ext cx="6661150" cy="3748088"/>
          </a:xfrm>
          <a:ln/>
        </p:spPr>
      </p:sp>
      <p:sp>
        <p:nvSpPr>
          <p:cNvPr id="178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87946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100">
                <a:solidFill>
                  <a:srgbClr val="FFFFFF"/>
                </a:solidFill>
                <a:latin typeface="Times New Roman" pitchFamily="1" charset="0"/>
              </a:defRPr>
            </a:lvl1pPr>
            <a:lvl2pPr marL="783589" indent="-301381" eaLnBrk="0" hangingPunct="0">
              <a:defRPr sz="2100">
                <a:solidFill>
                  <a:srgbClr val="FFFFFF"/>
                </a:solidFill>
                <a:latin typeface="Times New Roman" pitchFamily="1" charset="0"/>
              </a:defRPr>
            </a:lvl2pPr>
            <a:lvl3pPr marL="1205522" indent="-241104" eaLnBrk="0" hangingPunct="0">
              <a:defRPr sz="2100">
                <a:solidFill>
                  <a:srgbClr val="FFFFFF"/>
                </a:solidFill>
                <a:latin typeface="Times New Roman" pitchFamily="1" charset="0"/>
              </a:defRPr>
            </a:lvl3pPr>
            <a:lvl4pPr marL="1687731" indent="-241104" eaLnBrk="0" hangingPunct="0">
              <a:defRPr sz="2100">
                <a:solidFill>
                  <a:srgbClr val="FFFFFF"/>
                </a:solidFill>
                <a:latin typeface="Times New Roman" pitchFamily="1" charset="0"/>
              </a:defRPr>
            </a:lvl4pPr>
            <a:lvl5pPr marL="2169940" indent="-241104" eaLnBrk="0" hangingPunct="0">
              <a:defRPr sz="2100">
                <a:solidFill>
                  <a:srgbClr val="FFFFFF"/>
                </a:solidFill>
                <a:latin typeface="Times New Roman" pitchFamily="1" charset="0"/>
              </a:defRPr>
            </a:lvl5pPr>
            <a:lvl6pPr marL="2652149" indent="-241104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FFFFFF"/>
                </a:solidFill>
                <a:latin typeface="Times New Roman" pitchFamily="1" charset="0"/>
              </a:defRPr>
            </a:lvl6pPr>
            <a:lvl7pPr marL="3134357" indent="-241104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FFFFFF"/>
                </a:solidFill>
                <a:latin typeface="Times New Roman" pitchFamily="1" charset="0"/>
              </a:defRPr>
            </a:lvl7pPr>
            <a:lvl8pPr marL="3616566" indent="-241104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FFFFFF"/>
                </a:solidFill>
                <a:latin typeface="Times New Roman" pitchFamily="1" charset="0"/>
              </a:defRPr>
            </a:lvl8pPr>
            <a:lvl9pPr marL="4098775" indent="-241104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FFFFFF"/>
                </a:solidFill>
                <a:latin typeface="Times New Roman" pitchFamily="1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2B8777C-52BC-4DDC-B480-AE80904C1345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" charset="0"/>
              <a:ea typeface="+mn-ea"/>
              <a:cs typeface="+mn-cs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125" y="749300"/>
            <a:ext cx="6661150" cy="3748088"/>
          </a:xfrm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34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825750" y="2259013"/>
            <a:ext cx="15017751" cy="565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46" descr="ARTE_pr_PPt_Punt"/>
          <p:cNvPicPr>
            <a:picLocks noChangeAspect="1" noChangeArrowheads="1"/>
          </p:cNvPicPr>
          <p:nvPr/>
        </p:nvPicPr>
        <p:blipFill>
          <a:blip r:embed="rId3" cstate="print"/>
          <a:srcRect t="20750"/>
          <a:stretch>
            <a:fillRect/>
          </a:stretch>
        </p:blipFill>
        <p:spPr bwMode="auto">
          <a:xfrm>
            <a:off x="0" y="1"/>
            <a:ext cx="12192000" cy="543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99" name="Rectangle 27"/>
          <p:cNvSpPr>
            <a:spLocks noGrp="1" noChangeArrowheads="1"/>
          </p:cNvSpPr>
          <p:nvPr>
            <p:ph type="ctrTitle" sz="quarter"/>
          </p:nvPr>
        </p:nvSpPr>
        <p:spPr>
          <a:xfrm>
            <a:off x="963085" y="438151"/>
            <a:ext cx="10579100" cy="1095375"/>
          </a:xfrm>
        </p:spPr>
        <p:txBody>
          <a:bodyPr anchor="t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Titelstijl van model bewerken</a:t>
            </a:r>
          </a:p>
        </p:txBody>
      </p:sp>
      <p:pic>
        <p:nvPicPr>
          <p:cNvPr id="8194" name="Picture 2" descr="https://fbcdn-profile-a.akamaihd.net/hprofile-ak-ash1/t1/s160x160/374436_476699385701555_1606017591_a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91" y="4803549"/>
            <a:ext cx="20320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0881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7BE05496-3B10-4A41-8C93-08BB49645C7C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5839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9175752" y="0"/>
            <a:ext cx="2736849" cy="62309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63084" y="0"/>
            <a:ext cx="8009467" cy="6230938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816F3D47-FFE9-479F-9037-FEF9EA7AD694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552671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el en tekst bov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half" idx="1"/>
          </p:nvPr>
        </p:nvSpPr>
        <p:spPr>
          <a:xfrm>
            <a:off x="963085" y="1328738"/>
            <a:ext cx="10949516" cy="23749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963085" y="3856038"/>
            <a:ext cx="10949516" cy="23749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ECEF5E14-41EF-4384-A221-B95AAD681112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03900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el en object bov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963085" y="1328738"/>
            <a:ext cx="10949516" cy="23749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63085" y="3856038"/>
            <a:ext cx="10949516" cy="23749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56CAE482-F4CF-42FD-A102-D28383B61AD1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443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el, inhoud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963085" y="1328738"/>
            <a:ext cx="5372100" cy="49022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538384" y="1328738"/>
            <a:ext cx="5374216" cy="49022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292A9103-B1A4-4E72-B16D-CC0F061E6325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033068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el en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grafiek 2"/>
          <p:cNvSpPr>
            <a:spLocks noGrp="1"/>
          </p:cNvSpPr>
          <p:nvPr>
            <p:ph type="chart" idx="1"/>
          </p:nvPr>
        </p:nvSpPr>
        <p:spPr>
          <a:xfrm>
            <a:off x="963085" y="1328738"/>
            <a:ext cx="10949516" cy="4902200"/>
          </a:xfrm>
        </p:spPr>
        <p:txBody>
          <a:bodyPr/>
          <a:lstStyle/>
          <a:p>
            <a:pPr lvl="0"/>
            <a:endParaRPr lang="nl-NL" noProof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E07500AD-C4BB-4B1D-B172-BA010A5CE094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602188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el en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abel 2"/>
          <p:cNvSpPr>
            <a:spLocks noGrp="1"/>
          </p:cNvSpPr>
          <p:nvPr>
            <p:ph type="tbl" idx="1"/>
          </p:nvPr>
        </p:nvSpPr>
        <p:spPr>
          <a:xfrm>
            <a:off x="963085" y="1328738"/>
            <a:ext cx="10949516" cy="4902200"/>
          </a:xfrm>
        </p:spPr>
        <p:txBody>
          <a:bodyPr/>
          <a:lstStyle/>
          <a:p>
            <a:pPr lvl="0"/>
            <a:endParaRPr lang="nl-NL" noProof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31746CC9-2660-48D4-8C8B-A0B0CDBB99B0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758368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83A4AE-8DB4-496E-8E13-031B045371D6}" type="datetimeFigureOut">
              <a:rPr lang="en-US"/>
              <a:pPr>
                <a:defRPr/>
              </a:pPr>
              <a:t>3/12/2020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6BB038-3F5A-4047-B30F-E06C3E47D8DA}" type="slidenum">
              <a:rPr lang="en-CA"/>
              <a:pPr>
                <a:defRPr/>
              </a:pPr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6445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</a:t>
            </a:r>
            <a:r>
              <a:rPr lang="nl-NL" dirty="0" err="1"/>
              <a:t>ap</a:t>
            </a:r>
            <a:r>
              <a:rPr lang="nl-NL" dirty="0"/>
              <a:t>| </a:t>
            </a:r>
            <a:fld id="{8A00CA90-1673-4C5D-B289-DA0BFE9501DF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84672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</a:t>
            </a:r>
            <a:r>
              <a:rPr lang="nl-NL" dirty="0" err="1"/>
              <a:t>ap</a:t>
            </a:r>
            <a:r>
              <a:rPr lang="nl-NL" dirty="0"/>
              <a:t>| </a:t>
            </a:r>
            <a:fld id="{07DCCE98-C9D1-4FEF-ADDE-AE30A9E734C1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8718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963085" y="1328738"/>
            <a:ext cx="5372100" cy="4902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38384" y="1328738"/>
            <a:ext cx="5374216" cy="4902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F8B896B4-E00B-4DE9-9035-90E8A04EE6C5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9533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CBA431D4-C4EA-4267-BBB6-C71DCDFCE14A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43259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</a:t>
            </a:r>
            <a:r>
              <a:rPr lang="nl-NL" dirty="0" err="1"/>
              <a:t>ap</a:t>
            </a:r>
            <a:r>
              <a:rPr lang="nl-NL" dirty="0"/>
              <a:t>| </a:t>
            </a:r>
            <a:fld id="{8B81F973-C481-4980-A0B7-87F0E9C31755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992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1B713D80-EF8A-4A88-BBD7-6C507639B2E2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11181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85DF2318-0576-4E4A-A8B4-7BF50C294295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55601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EEF52B10-FE16-474A-A3EE-A30968C8FBB4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7850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63085" y="0"/>
            <a:ext cx="10265833" cy="922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Titelstijl van model bewerken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3085" y="1328738"/>
            <a:ext cx="10949516" cy="490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91033" y="6470650"/>
            <a:ext cx="3208867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100">
                <a:cs typeface="+mn-cs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1050" name="Line 26"/>
          <p:cNvSpPr>
            <a:spLocks noChangeShapeType="1"/>
          </p:cNvSpPr>
          <p:nvPr/>
        </p:nvSpPr>
        <p:spPr bwMode="auto">
          <a:xfrm>
            <a:off x="0" y="922338"/>
            <a:ext cx="12192000" cy="0"/>
          </a:xfrm>
          <a:prstGeom prst="line">
            <a:avLst/>
          </a:prstGeom>
          <a:noFill/>
          <a:ln w="12700">
            <a:solidFill>
              <a:srgbClr val="CCCC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nl-NL">
              <a:cs typeface="+mn-cs"/>
            </a:endParaRPr>
          </a:p>
        </p:txBody>
      </p:sp>
      <p:pic>
        <p:nvPicPr>
          <p:cNvPr id="9218" name="Picture 2" descr="https://fbcdn-profile-a.akamaihd.net/hprofile-ak-ash1/t1/s160x160/374436_476699385701555_1606017591_a.jpg"/>
          <p:cNvPicPr>
            <a:picLocks noChangeAspect="1" noChangeArrowheads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5202" y="61119"/>
            <a:ext cx="1066799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8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9pPr>
    </p:titleStyle>
    <p:bodyStyle>
      <a:lvl1pPr marL="287338" indent="-2873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110000"/>
        <a:buFont typeface="Times" pitchFamily="1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23900" indent="-2460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115000"/>
        <a:buFont typeface="Times" pitchFamily="18" charset="0"/>
        <a:buChar char="•"/>
        <a:defRPr>
          <a:solidFill>
            <a:schemeClr val="tx1"/>
          </a:solidFill>
          <a:latin typeface="+mn-lt"/>
        </a:defRPr>
      </a:lvl2pPr>
      <a:lvl3pPr marL="1135063" indent="-220663" algn="just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Times" pitchFamily="18" charset="0"/>
        <a:buChar char="•"/>
        <a:defRPr sz="1600">
          <a:solidFill>
            <a:schemeClr val="tx1"/>
          </a:solidFill>
          <a:latin typeface="+mn-lt"/>
        </a:defRPr>
      </a:lvl3pPr>
      <a:lvl4pPr marL="1503363" indent="-2079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Times" pitchFamily="18" charset="0"/>
        <a:buChar char="•"/>
        <a:defRPr sz="1600">
          <a:solidFill>
            <a:schemeClr val="tx1"/>
          </a:solidFill>
          <a:latin typeface="+mn-lt"/>
        </a:defRPr>
      </a:lvl4pPr>
      <a:lvl5pPr marL="1898650" indent="-2047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Times" pitchFamily="18" charset="0"/>
        <a:buChar char="•"/>
        <a:defRPr sz="1600">
          <a:solidFill>
            <a:schemeClr val="tx1"/>
          </a:solidFill>
          <a:latin typeface="+mn-lt"/>
        </a:defRPr>
      </a:lvl5pPr>
      <a:lvl6pPr marL="2355850" indent="-2047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•"/>
        <a:defRPr sz="1600">
          <a:solidFill>
            <a:schemeClr val="tx1"/>
          </a:solidFill>
          <a:latin typeface="+mn-lt"/>
        </a:defRPr>
      </a:lvl6pPr>
      <a:lvl7pPr marL="2813050" indent="-2047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•"/>
        <a:defRPr sz="1600">
          <a:solidFill>
            <a:schemeClr val="tx1"/>
          </a:solidFill>
          <a:latin typeface="+mn-lt"/>
        </a:defRPr>
      </a:lvl7pPr>
      <a:lvl8pPr marL="3270250" indent="-2047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•"/>
        <a:defRPr sz="1600">
          <a:solidFill>
            <a:schemeClr val="tx1"/>
          </a:solidFill>
          <a:latin typeface="+mn-lt"/>
        </a:defRPr>
      </a:lvl8pPr>
      <a:lvl9pPr marL="3727450" indent="-2047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•"/>
        <a:defRPr sz="16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46314" y="438151"/>
            <a:ext cx="7831137" cy="1095375"/>
          </a:xfrm>
        </p:spPr>
        <p:txBody>
          <a:bodyPr/>
          <a:lstStyle/>
          <a:p>
            <a:pPr eaLnBrk="1" hangingPunct="1"/>
            <a:r>
              <a:rPr lang="en-US" sz="2800" dirty="0"/>
              <a:t>Object Oriented Programming</a:t>
            </a:r>
          </a:p>
        </p:txBody>
      </p:sp>
      <p:sp>
        <p:nvSpPr>
          <p:cNvPr id="167939" name="Rectangle 9"/>
          <p:cNvSpPr>
            <a:spLocks noChangeArrowheads="1"/>
          </p:cNvSpPr>
          <p:nvPr/>
        </p:nvSpPr>
        <p:spPr bwMode="auto">
          <a:xfrm>
            <a:off x="2236788" y="1543051"/>
            <a:ext cx="7834312" cy="804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Overerving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588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Syntax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IE" dirty="0"/>
              <a:t> public class </a:t>
            </a:r>
            <a:r>
              <a:rPr lang="en-IE" dirty="0" err="1"/>
              <a:t>ChildClass</a:t>
            </a:r>
            <a:r>
              <a:rPr lang="en-IE" dirty="0"/>
              <a:t>: </a:t>
            </a:r>
            <a:r>
              <a:rPr lang="en-IE" dirty="0" err="1"/>
              <a:t>BaseClass</a:t>
            </a:r>
            <a:endParaRPr lang="en-IE" dirty="0"/>
          </a:p>
          <a:p>
            <a:pPr>
              <a:buNone/>
            </a:pPr>
            <a:r>
              <a:rPr lang="en-IE" dirty="0"/>
              <a:t> {</a:t>
            </a:r>
          </a:p>
          <a:p>
            <a:pPr>
              <a:buNone/>
            </a:pPr>
            <a:r>
              <a:rPr lang="en-IE" dirty="0"/>
              <a:t> }</a:t>
            </a:r>
          </a:p>
          <a:p>
            <a:pPr>
              <a:buNone/>
            </a:pPr>
            <a:endParaRPr lang="en-IE" dirty="0"/>
          </a:p>
          <a:p>
            <a:pPr>
              <a:buNone/>
            </a:pPr>
            <a:endParaRPr lang="en-I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5" name="Rechthoek 4"/>
          <p:cNvSpPr/>
          <p:nvPr/>
        </p:nvSpPr>
        <p:spPr bwMode="auto">
          <a:xfrm>
            <a:off x="2417136" y="4348716"/>
            <a:ext cx="4901609" cy="669852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Childclass IS EEN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BaseClass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+ specialisatie die tussen de accolades staat</a:t>
            </a:r>
          </a:p>
        </p:txBody>
      </p:sp>
      <p:cxnSp>
        <p:nvCxnSpPr>
          <p:cNvPr id="7" name="Rechte verbindingslijn met pijl 6"/>
          <p:cNvCxnSpPr/>
          <p:nvPr/>
        </p:nvCxnSpPr>
        <p:spPr bwMode="auto">
          <a:xfrm flipV="1">
            <a:off x="4484914" y="1637212"/>
            <a:ext cx="426720" cy="27115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804305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Inheritance syntax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BabyAccount</a:t>
            </a:r>
            <a:r>
              <a:rPr lang="en-IE" dirty="0"/>
              <a:t> </a:t>
            </a:r>
            <a:r>
              <a:rPr lang="en-IE" dirty="0" err="1"/>
              <a:t>erft</a:t>
            </a:r>
            <a:r>
              <a:rPr lang="en-IE" dirty="0"/>
              <a:t> over van </a:t>
            </a:r>
            <a:r>
              <a:rPr lang="en-IE" dirty="0" err="1"/>
              <a:t>BankAccount</a:t>
            </a:r>
            <a:endParaRPr lang="en-IE" dirty="0"/>
          </a:p>
          <a:p>
            <a:endParaRPr lang="en-IE" dirty="0"/>
          </a:p>
          <a:p>
            <a:pPr lvl="1"/>
            <a:r>
              <a:rPr lang="en-IE" dirty="0" err="1"/>
              <a:t>BabyAccount</a:t>
            </a:r>
            <a:r>
              <a:rPr lang="en-IE" dirty="0"/>
              <a:t> </a:t>
            </a:r>
            <a:r>
              <a:rPr lang="en-IE" b="1" dirty="0"/>
              <a:t>is </a:t>
            </a:r>
            <a:r>
              <a:rPr lang="en-IE" b="1" dirty="0" err="1"/>
              <a:t>een</a:t>
            </a:r>
            <a:r>
              <a:rPr lang="en-IE" dirty="0"/>
              <a:t> </a:t>
            </a:r>
            <a:r>
              <a:rPr lang="en-IE" dirty="0" err="1"/>
              <a:t>BankAccount</a:t>
            </a:r>
            <a:endParaRPr lang="en-IE" dirty="0"/>
          </a:p>
          <a:p>
            <a:pPr lvl="1"/>
            <a:endParaRPr lang="en-IE" dirty="0"/>
          </a:p>
          <a:p>
            <a:pPr lvl="1"/>
            <a:r>
              <a:rPr lang="en-IE" dirty="0"/>
              <a:t>Syntax:</a:t>
            </a:r>
          </a:p>
          <a:p>
            <a:pPr lvl="1"/>
            <a:endParaRPr lang="en-IE" dirty="0"/>
          </a:p>
          <a:p>
            <a:pPr lvl="1"/>
            <a:endParaRPr lang="en-IE" dirty="0"/>
          </a:p>
          <a:p>
            <a:pPr lvl="1"/>
            <a:endParaRPr lang="en-IE" dirty="0"/>
          </a:p>
          <a:p>
            <a:pPr lvl="1"/>
            <a:endParaRPr lang="en-IE" dirty="0"/>
          </a:p>
          <a:p>
            <a:pPr lvl="1"/>
            <a:endParaRPr lang="en-IE" dirty="0"/>
          </a:p>
          <a:p>
            <a:pPr lvl="1"/>
            <a:endParaRPr lang="en-I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054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35223" y="3061880"/>
            <a:ext cx="6081813" cy="20077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hthoek 6"/>
          <p:cNvSpPr/>
          <p:nvPr/>
        </p:nvSpPr>
        <p:spPr bwMode="auto">
          <a:xfrm>
            <a:off x="7378804" y="4065769"/>
            <a:ext cx="1361289" cy="500621"/>
          </a:xfrm>
          <a:prstGeom prst="rect">
            <a:avLst/>
          </a:prstGeom>
          <a:solidFill>
            <a:srgbClr val="FF8800">
              <a:alpha val="2196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542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Wat erft de </a:t>
            </a:r>
            <a:r>
              <a:rPr lang="nl-BE" dirty="0" err="1"/>
              <a:t>child</a:t>
            </a:r>
            <a:r>
              <a:rPr lang="nl-BE" dirty="0"/>
              <a:t>-klasse over?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sz="3600" b="1" dirty="0"/>
              <a:t>ALLES! </a:t>
            </a:r>
          </a:p>
          <a:p>
            <a:pPr marL="0" indent="0">
              <a:buNone/>
            </a:pPr>
            <a:r>
              <a:rPr lang="nl-BE" sz="3600" b="1" dirty="0" err="1"/>
              <a:t>constructors</a:t>
            </a:r>
            <a:r>
              <a:rPr lang="nl-BE" sz="3600" b="1" dirty="0"/>
              <a:t>, </a:t>
            </a:r>
            <a:r>
              <a:rPr lang="nl-BE" sz="3600" b="1" dirty="0" err="1"/>
              <a:t>properties</a:t>
            </a:r>
            <a:r>
              <a:rPr lang="nl-BE" sz="3600" b="1" dirty="0"/>
              <a:t>, </a:t>
            </a:r>
            <a:r>
              <a:rPr lang="nl-BE" sz="3600" b="1" dirty="0" err="1"/>
              <a:t>protected</a:t>
            </a:r>
            <a:r>
              <a:rPr lang="nl-BE" sz="3600" b="1" dirty="0"/>
              <a:t> fields, private fields (maar je kan er wel niet rechtstreeks aan), </a:t>
            </a:r>
            <a:r>
              <a:rPr lang="nl-BE" sz="3600" b="1" dirty="0" err="1"/>
              <a:t>etcetcetc</a:t>
            </a:r>
            <a:endParaRPr lang="nl-BE" sz="3600" b="1" dirty="0"/>
          </a:p>
          <a:p>
            <a:pPr marL="0" indent="0">
              <a:buNone/>
            </a:pPr>
            <a:endParaRPr lang="nl-BE" sz="3600" b="1" dirty="0"/>
          </a:p>
          <a:p>
            <a:pPr marL="0" indent="0">
              <a:buNone/>
            </a:pPr>
            <a:r>
              <a:rPr lang="nl-BE" sz="3600" u="sng" dirty="0"/>
              <a:t>“</a:t>
            </a:r>
            <a:r>
              <a:rPr lang="nl-BE" sz="3600" u="sng" dirty="0" err="1"/>
              <a:t>Inheritance</a:t>
            </a:r>
            <a:r>
              <a:rPr lang="nl-BE" sz="3600" u="sng" dirty="0"/>
              <a:t> is </a:t>
            </a:r>
            <a:r>
              <a:rPr lang="nl-BE" sz="3600" u="sng" dirty="0" err="1"/>
              <a:t>transitive</a:t>
            </a:r>
            <a:r>
              <a:rPr lang="nl-BE" sz="3600" u="sng" dirty="0"/>
              <a:t>”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7443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Access </a:t>
            </a:r>
            <a:r>
              <a:rPr lang="nl-BE" dirty="0" err="1"/>
              <a:t>modifiers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963085" y="2383815"/>
            <a:ext cx="4723509" cy="4902200"/>
          </a:xfrm>
        </p:spPr>
        <p:txBody>
          <a:bodyPr/>
          <a:lstStyle/>
          <a:p>
            <a:pPr lvl="1"/>
            <a:r>
              <a:rPr lang="nl-BE" b="1" dirty="0"/>
              <a:t>Public</a:t>
            </a:r>
            <a:r>
              <a:rPr lang="nl-BE" dirty="0"/>
              <a:t>: overal zichtbaar</a:t>
            </a:r>
          </a:p>
          <a:p>
            <a:pPr lvl="1"/>
            <a:r>
              <a:rPr lang="nl-BE" dirty="0" err="1"/>
              <a:t>Internal</a:t>
            </a:r>
            <a:r>
              <a:rPr lang="nl-BE" dirty="0"/>
              <a:t>: enkel zichtbaar in </a:t>
            </a:r>
            <a:r>
              <a:rPr lang="nl-BE" dirty="0" err="1"/>
              <a:t>assembly</a:t>
            </a:r>
            <a:r>
              <a:rPr lang="nl-BE" dirty="0"/>
              <a:t> (project) van klasse </a:t>
            </a:r>
          </a:p>
          <a:p>
            <a:pPr lvl="1"/>
            <a:r>
              <a:rPr lang="nl-BE" b="1" dirty="0" err="1">
                <a:highlight>
                  <a:srgbClr val="FFFF00"/>
                </a:highlight>
              </a:rPr>
              <a:t>Protected</a:t>
            </a:r>
            <a:r>
              <a:rPr lang="nl-BE" dirty="0"/>
              <a:t>: in klasse zelf en klasse die van deze klasse overerven </a:t>
            </a:r>
          </a:p>
          <a:p>
            <a:pPr lvl="1"/>
            <a:r>
              <a:rPr lang="nl-BE" b="1" dirty="0"/>
              <a:t>Private</a:t>
            </a:r>
            <a:r>
              <a:rPr lang="nl-BE" dirty="0"/>
              <a:t>: enkel in klasse zelf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8196" name="Picture 4" descr="Related image">
            <a:extLst>
              <a:ext uri="{FF2B5EF4-FFF2-40B4-BE49-F238E27FC236}">
                <a16:creationId xmlns:a16="http://schemas.microsoft.com/office/drawing/2014/main" id="{B445DBAD-157C-45A9-B839-7C079EAD0E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44"/>
          <a:stretch/>
        </p:blipFill>
        <p:spPr bwMode="auto">
          <a:xfrm>
            <a:off x="5686594" y="1740777"/>
            <a:ext cx="5210175" cy="367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0465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Meerdere keren overerven mag natuurlijk ook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class Cup{..}</a:t>
            </a:r>
          </a:p>
          <a:p>
            <a:r>
              <a:rPr lang="nl-BE" dirty="0"/>
              <a:t>class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715" y="1626984"/>
            <a:ext cx="4458193" cy="4960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8178" y="2639380"/>
            <a:ext cx="4610100" cy="281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72252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Inheritance</a:t>
            </a:r>
            <a:r>
              <a:rPr lang="nl-BE" dirty="0"/>
              <a:t> tree van spel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8194" name="Picture 2" descr="Image result for inheritance tree game">
            <a:extLst>
              <a:ext uri="{FF2B5EF4-FFF2-40B4-BE49-F238E27FC236}">
                <a16:creationId xmlns:a16="http://schemas.microsoft.com/office/drawing/2014/main" id="{5F95EE05-3A4F-40CF-A83B-A37B3D3BD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430" y="1811947"/>
            <a:ext cx="8248299" cy="436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356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Voordelen van overerving?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BE" dirty="0"/>
              <a:t>Bespaart tijd (qua coderen)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Reduceert kans op fouten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Maak het eenvoudiger om de overgeërfde klasse te begrijpen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Maakt het eenvoudiger om programma’s te schrijven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Vermindert kans op dubbele code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5047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24600"/>
            <a:ext cx="2057400" cy="381000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1179B95-2932-4C7D-A4C7-6052158D8CF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7860" y="527099"/>
            <a:ext cx="5773516" cy="5894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3021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BFB4A9-9E3C-4CD9-82E5-68A9863C9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Wanneer </a:t>
            </a:r>
            <a:r>
              <a:rPr lang="nl-BE" dirty="0" err="1"/>
              <a:t>inheritance</a:t>
            </a:r>
            <a:r>
              <a:rPr lang="nl-BE" dirty="0"/>
              <a:t> toepassen?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ADCDB0E-FCCC-4F7A-96C0-3F27DD596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3085" y="1328738"/>
            <a:ext cx="4851928" cy="4902200"/>
          </a:xfrm>
        </p:spPr>
        <p:txBody>
          <a:bodyPr/>
          <a:lstStyle/>
          <a:p>
            <a:r>
              <a:rPr lang="nl-BE" dirty="0"/>
              <a:t>Je ziet een duidelijke “is een” relatie</a:t>
            </a:r>
          </a:p>
          <a:p>
            <a:r>
              <a:rPr lang="nl-BE" dirty="0"/>
              <a:t>Je moet aardig wat code van de ene naar een andere klasse copy/pasten: bekijk dan zeker of er geen “overkoepelende” </a:t>
            </a:r>
            <a:r>
              <a:rPr lang="nl-BE" dirty="0" err="1"/>
              <a:t>parent</a:t>
            </a:r>
            <a:r>
              <a:rPr lang="nl-BE" dirty="0"/>
              <a:t>-klasse voor deze beide klassen bestaat (of misschien is één van beide klassen de </a:t>
            </a:r>
            <a:r>
              <a:rPr lang="nl-BE" dirty="0" err="1"/>
              <a:t>parent</a:t>
            </a:r>
            <a:r>
              <a:rPr lang="nl-BE" dirty="0"/>
              <a:t> en de andere een </a:t>
            </a:r>
            <a:r>
              <a:rPr lang="nl-BE" dirty="0" err="1"/>
              <a:t>child</a:t>
            </a:r>
            <a:r>
              <a:rPr lang="nl-BE" dirty="0"/>
              <a:t> dat specialiseert)</a:t>
            </a:r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Opgelet: “heeft een” relatie is géén </a:t>
            </a:r>
            <a:r>
              <a:rPr lang="nl-BE" dirty="0" err="1"/>
              <a:t>inheritance</a:t>
            </a:r>
            <a:r>
              <a:rPr lang="nl-BE" dirty="0"/>
              <a:t>, maar zal wel compositie zijn (zie later)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CF83AEC-6D44-46BC-913A-AA11356A1F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ap|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9218" name="Picture 2" descr="Image result for detector">
            <a:extLst>
              <a:ext uri="{FF2B5EF4-FFF2-40B4-BE49-F238E27FC236}">
                <a16:creationId xmlns:a16="http://schemas.microsoft.com/office/drawing/2014/main" id="{C149C9A0-DB0C-4C00-973C-3287A2182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5013" y="922338"/>
            <a:ext cx="6198394" cy="5520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201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Overerving blokkeren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07DCCE98-C9D1-4FEF-ADDE-AE30A9E734C1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4477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Inheritance Hierarchy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9800" y="1524000"/>
            <a:ext cx="7772400" cy="1600200"/>
          </a:xfrm>
        </p:spPr>
        <p:txBody>
          <a:bodyPr/>
          <a:lstStyle/>
          <a:p>
            <a:r>
              <a:rPr lang="en-US"/>
              <a:t>an "is-A" relationship</a:t>
            </a:r>
          </a:p>
          <a:p>
            <a:r>
              <a:rPr lang="en-US"/>
              <a:t>Inheritance </a:t>
            </a:r>
          </a:p>
          <a:p>
            <a:pPr lvl="1"/>
            <a:r>
              <a:rPr lang="en-US"/>
              <a:t>for type - a re-use of common interface</a:t>
            </a:r>
          </a:p>
          <a:p>
            <a:pPr lvl="1"/>
            <a:r>
              <a:rPr lang="en-US"/>
              <a:t>for class - a re-use of common interface and implementation</a:t>
            </a:r>
          </a:p>
          <a:p>
            <a:endParaRPr lang="en-US"/>
          </a:p>
        </p:txBody>
      </p:sp>
      <p:sp>
        <p:nvSpPr>
          <p:cNvPr id="70660" name="Rectangle 5"/>
          <p:cNvSpPr>
            <a:spLocks noChangeArrowheads="1"/>
          </p:cNvSpPr>
          <p:nvPr/>
        </p:nvSpPr>
        <p:spPr bwMode="auto">
          <a:xfrm>
            <a:off x="4754564" y="4122738"/>
            <a:ext cx="652423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Person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61" name="Rectangle 6"/>
          <p:cNvSpPr>
            <a:spLocks noChangeArrowheads="1"/>
          </p:cNvSpPr>
          <p:nvPr/>
        </p:nvSpPr>
        <p:spPr bwMode="auto">
          <a:xfrm>
            <a:off x="4403725" y="4343400"/>
            <a:ext cx="6412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·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62" name="Rectangle 7"/>
          <p:cNvSpPr>
            <a:spLocks noChangeArrowheads="1"/>
          </p:cNvSpPr>
          <p:nvPr/>
        </p:nvSpPr>
        <p:spPr bwMode="auto">
          <a:xfrm>
            <a:off x="4487863" y="4359275"/>
            <a:ext cx="5290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63" name="Rectangle 8"/>
          <p:cNvSpPr>
            <a:spLocks noChangeArrowheads="1"/>
          </p:cNvSpPr>
          <p:nvPr/>
        </p:nvSpPr>
        <p:spPr bwMode="auto">
          <a:xfrm>
            <a:off x="4746625" y="4359275"/>
            <a:ext cx="514564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Name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pic>
        <p:nvPicPr>
          <p:cNvPr id="70664" name="Picture 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0" y="3200401"/>
            <a:ext cx="730250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0665" name="Rectangle 10"/>
          <p:cNvSpPr>
            <a:spLocks noChangeArrowheads="1"/>
          </p:cNvSpPr>
          <p:nvPr/>
        </p:nvSpPr>
        <p:spPr bwMode="auto">
          <a:xfrm>
            <a:off x="6140451" y="4098925"/>
            <a:ext cx="714939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Student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66" name="Rectangle 11"/>
          <p:cNvSpPr>
            <a:spLocks noChangeArrowheads="1"/>
          </p:cNvSpPr>
          <p:nvPr/>
        </p:nvSpPr>
        <p:spPr bwMode="auto">
          <a:xfrm>
            <a:off x="5821363" y="4321175"/>
            <a:ext cx="6412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·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67" name="Rectangle 12"/>
          <p:cNvSpPr>
            <a:spLocks noChangeArrowheads="1"/>
          </p:cNvSpPr>
          <p:nvPr/>
        </p:nvSpPr>
        <p:spPr bwMode="auto">
          <a:xfrm>
            <a:off x="5905500" y="4335463"/>
            <a:ext cx="5238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68" name="Rectangle 13"/>
          <p:cNvSpPr>
            <a:spLocks noChangeArrowheads="1"/>
          </p:cNvSpPr>
          <p:nvPr/>
        </p:nvSpPr>
        <p:spPr bwMode="auto">
          <a:xfrm>
            <a:off x="6164263" y="4335463"/>
            <a:ext cx="514564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Name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69" name="Rectangle 14"/>
          <p:cNvSpPr>
            <a:spLocks noChangeArrowheads="1"/>
          </p:cNvSpPr>
          <p:nvPr/>
        </p:nvSpPr>
        <p:spPr bwMode="auto">
          <a:xfrm>
            <a:off x="5821363" y="4556125"/>
            <a:ext cx="6412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·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0" name="Rectangle 15"/>
          <p:cNvSpPr>
            <a:spLocks noChangeArrowheads="1"/>
          </p:cNvSpPr>
          <p:nvPr/>
        </p:nvSpPr>
        <p:spPr bwMode="auto">
          <a:xfrm>
            <a:off x="5905500" y="4572000"/>
            <a:ext cx="5238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1" name="Rectangle 16"/>
          <p:cNvSpPr>
            <a:spLocks noChangeArrowheads="1"/>
          </p:cNvSpPr>
          <p:nvPr/>
        </p:nvSpPr>
        <p:spPr bwMode="auto">
          <a:xfrm>
            <a:off x="6164263" y="4572000"/>
            <a:ext cx="974626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Attendence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2" name="Rectangle 17"/>
          <p:cNvSpPr>
            <a:spLocks noChangeArrowheads="1"/>
          </p:cNvSpPr>
          <p:nvPr/>
        </p:nvSpPr>
        <p:spPr bwMode="auto">
          <a:xfrm>
            <a:off x="5821363" y="4792663"/>
            <a:ext cx="6412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·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3" name="Rectangle 18"/>
          <p:cNvSpPr>
            <a:spLocks noChangeArrowheads="1"/>
          </p:cNvSpPr>
          <p:nvPr/>
        </p:nvSpPr>
        <p:spPr bwMode="auto">
          <a:xfrm>
            <a:off x="5905500" y="4808538"/>
            <a:ext cx="5238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4" name="Rectangle 19"/>
          <p:cNvSpPr>
            <a:spLocks noChangeArrowheads="1"/>
          </p:cNvSpPr>
          <p:nvPr/>
        </p:nvSpPr>
        <p:spPr bwMode="auto">
          <a:xfrm>
            <a:off x="6164264" y="4808538"/>
            <a:ext cx="642805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Current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5" name="Rectangle 20"/>
          <p:cNvSpPr>
            <a:spLocks noChangeArrowheads="1"/>
          </p:cNvSpPr>
          <p:nvPr/>
        </p:nvSpPr>
        <p:spPr bwMode="auto">
          <a:xfrm>
            <a:off x="6164264" y="5037138"/>
            <a:ext cx="535403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Grade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6" name="Oval 37"/>
          <p:cNvSpPr>
            <a:spLocks noChangeArrowheads="1"/>
          </p:cNvSpPr>
          <p:nvPr/>
        </p:nvSpPr>
        <p:spPr bwMode="auto">
          <a:xfrm>
            <a:off x="4891088" y="3322639"/>
            <a:ext cx="220662" cy="198437"/>
          </a:xfrm>
          <a:prstGeom prst="ellipse">
            <a:avLst/>
          </a:prstGeom>
          <a:noFill/>
          <a:ln w="7938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7" name="Line 38"/>
          <p:cNvSpPr>
            <a:spLocks noChangeShapeType="1"/>
          </p:cNvSpPr>
          <p:nvPr/>
        </p:nvSpPr>
        <p:spPr bwMode="auto">
          <a:xfrm>
            <a:off x="4991100" y="3527426"/>
            <a:ext cx="6350" cy="320675"/>
          </a:xfrm>
          <a:prstGeom prst="line">
            <a:avLst/>
          </a:prstGeom>
          <a:noFill/>
          <a:ln w="7938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8" name="Line 39"/>
          <p:cNvSpPr>
            <a:spLocks noChangeShapeType="1"/>
          </p:cNvSpPr>
          <p:nvPr/>
        </p:nvSpPr>
        <p:spPr bwMode="auto">
          <a:xfrm flipH="1">
            <a:off x="4845050" y="3840163"/>
            <a:ext cx="152400" cy="190500"/>
          </a:xfrm>
          <a:prstGeom prst="line">
            <a:avLst/>
          </a:prstGeom>
          <a:noFill/>
          <a:ln w="7938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79" name="Line 40"/>
          <p:cNvSpPr>
            <a:spLocks noChangeShapeType="1"/>
          </p:cNvSpPr>
          <p:nvPr/>
        </p:nvSpPr>
        <p:spPr bwMode="auto">
          <a:xfrm>
            <a:off x="4997450" y="3825875"/>
            <a:ext cx="114300" cy="190500"/>
          </a:xfrm>
          <a:prstGeom prst="line">
            <a:avLst/>
          </a:prstGeom>
          <a:noFill/>
          <a:ln w="7938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0680" name="Line 41"/>
          <p:cNvSpPr>
            <a:spLocks noChangeShapeType="1"/>
          </p:cNvSpPr>
          <p:nvPr/>
        </p:nvSpPr>
        <p:spPr bwMode="auto">
          <a:xfrm>
            <a:off x="4868864" y="3635375"/>
            <a:ext cx="280987" cy="1588"/>
          </a:xfrm>
          <a:prstGeom prst="line">
            <a:avLst/>
          </a:prstGeom>
          <a:noFill/>
          <a:ln w="7938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851916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Classe</a:t>
            </a:r>
            <a:r>
              <a:rPr lang="en-IE" dirty="0"/>
              <a:t> </a:t>
            </a:r>
            <a:r>
              <a:rPr lang="en-IE" dirty="0" err="1"/>
              <a:t>hierarchie</a:t>
            </a:r>
            <a:endParaRPr lang="en-I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Elke </a:t>
            </a:r>
            <a:r>
              <a:rPr lang="en-IE" dirty="0" err="1"/>
              <a:t>klasse</a:t>
            </a:r>
            <a:r>
              <a:rPr lang="en-IE" dirty="0"/>
              <a:t> </a:t>
            </a:r>
            <a:r>
              <a:rPr lang="en-IE" dirty="0" err="1"/>
              <a:t>kan</a:t>
            </a:r>
            <a:r>
              <a:rPr lang="en-IE" dirty="0"/>
              <a:t> je </a:t>
            </a:r>
            <a:r>
              <a:rPr lang="en-IE" dirty="0" err="1"/>
              <a:t>overerven</a:t>
            </a:r>
            <a:endParaRPr lang="en-IE" dirty="0"/>
          </a:p>
          <a:p>
            <a:endParaRPr lang="en-IE" dirty="0"/>
          </a:p>
          <a:p>
            <a:r>
              <a:rPr lang="en-IE" dirty="0" err="1"/>
              <a:t>Voor</a:t>
            </a:r>
            <a:r>
              <a:rPr lang="en-IE" dirty="0"/>
              <a:t> base </a:t>
            </a:r>
            <a:r>
              <a:rPr lang="en-IE" dirty="0" err="1"/>
              <a:t>klassen</a:t>
            </a:r>
            <a:r>
              <a:rPr lang="en-IE" dirty="0"/>
              <a:t> </a:t>
            </a:r>
            <a:r>
              <a:rPr lang="en-IE" dirty="0" err="1"/>
              <a:t>uit</a:t>
            </a:r>
            <a:r>
              <a:rPr lang="en-IE" dirty="0"/>
              <a:t> </a:t>
            </a:r>
            <a:r>
              <a:rPr lang="en-IE" dirty="0" err="1"/>
              <a:t>een</a:t>
            </a:r>
            <a:r>
              <a:rPr lang="en-IE" dirty="0"/>
              <a:t> </a:t>
            </a:r>
            <a:r>
              <a:rPr lang="en-IE" dirty="0" err="1"/>
              <a:t>hïerarchie</a:t>
            </a:r>
            <a:r>
              <a:rPr lang="en-IE" dirty="0"/>
              <a:t> is </a:t>
            </a:r>
            <a:r>
              <a:rPr lang="en-IE" dirty="0" err="1"/>
              <a:t>dit</a:t>
            </a:r>
            <a:r>
              <a:rPr lang="en-IE" dirty="0"/>
              <a:t> </a:t>
            </a:r>
            <a:r>
              <a:rPr lang="en-IE" dirty="0" err="1"/>
              <a:t>noodzakelijk</a:t>
            </a:r>
            <a:endParaRPr lang="en-IE" dirty="0"/>
          </a:p>
          <a:p>
            <a:endParaRPr lang="en-IE" dirty="0"/>
          </a:p>
          <a:p>
            <a:r>
              <a:rPr lang="en-IE" dirty="0" err="1"/>
              <a:t>Voor</a:t>
            </a:r>
            <a:r>
              <a:rPr lang="en-IE" dirty="0"/>
              <a:t> ‘leaf’ </a:t>
            </a:r>
            <a:r>
              <a:rPr lang="en-IE" dirty="0" err="1"/>
              <a:t>klassen</a:t>
            </a:r>
            <a:r>
              <a:rPr lang="en-IE" dirty="0"/>
              <a:t> (</a:t>
            </a:r>
            <a:r>
              <a:rPr lang="en-IE" dirty="0" err="1"/>
              <a:t>klassen</a:t>
            </a:r>
            <a:r>
              <a:rPr lang="en-IE" dirty="0"/>
              <a:t> </a:t>
            </a:r>
            <a:r>
              <a:rPr lang="en-IE" dirty="0" err="1"/>
              <a:t>onderaan</a:t>
            </a:r>
            <a:r>
              <a:rPr lang="en-IE" dirty="0"/>
              <a:t> in </a:t>
            </a:r>
            <a:r>
              <a:rPr lang="en-IE" dirty="0" err="1"/>
              <a:t>overervingsstructuur</a:t>
            </a:r>
            <a:r>
              <a:rPr lang="en-IE" dirty="0"/>
              <a:t>) is </a:t>
            </a:r>
            <a:r>
              <a:rPr lang="en-IE" dirty="0" err="1"/>
              <a:t>dit</a:t>
            </a:r>
            <a:r>
              <a:rPr lang="en-IE" dirty="0"/>
              <a:t> </a:t>
            </a:r>
            <a:r>
              <a:rPr lang="en-IE" dirty="0" err="1"/>
              <a:t>dikwijls</a:t>
            </a:r>
            <a:r>
              <a:rPr lang="en-IE" dirty="0"/>
              <a:t> </a:t>
            </a:r>
            <a:r>
              <a:rPr lang="en-IE" dirty="0" err="1"/>
              <a:t>niet</a:t>
            </a:r>
            <a:r>
              <a:rPr lang="en-IE" dirty="0"/>
              <a:t> </a:t>
            </a:r>
            <a:r>
              <a:rPr lang="en-IE" dirty="0" err="1"/>
              <a:t>wenselijk</a:t>
            </a:r>
            <a:r>
              <a:rPr lang="en-IE" dirty="0"/>
              <a:t>.</a:t>
            </a:r>
          </a:p>
          <a:p>
            <a:endParaRPr lang="en-IE" dirty="0"/>
          </a:p>
          <a:p>
            <a:r>
              <a:rPr lang="en-IE" dirty="0"/>
              <a:t>We </a:t>
            </a:r>
            <a:r>
              <a:rPr lang="en-IE" dirty="0" err="1"/>
              <a:t>kunnen</a:t>
            </a:r>
            <a:r>
              <a:rPr lang="en-IE" dirty="0"/>
              <a:t> </a:t>
            </a:r>
            <a:r>
              <a:rPr lang="en-IE" dirty="0" err="1"/>
              <a:t>klasse</a:t>
            </a:r>
            <a:r>
              <a:rPr lang="en-IE" dirty="0"/>
              <a:t> </a:t>
            </a:r>
            <a:r>
              <a:rPr lang="en-IE" dirty="0" err="1"/>
              <a:t>dan</a:t>
            </a:r>
            <a:r>
              <a:rPr lang="en-IE" dirty="0"/>
              <a:t> </a:t>
            </a:r>
            <a:r>
              <a:rPr lang="en-IE" dirty="0" err="1"/>
              <a:t>markeren</a:t>
            </a:r>
            <a:r>
              <a:rPr lang="en-IE" dirty="0"/>
              <a:t> </a:t>
            </a:r>
            <a:r>
              <a:rPr lang="en-IE" dirty="0" err="1"/>
              <a:t>als</a:t>
            </a:r>
            <a:r>
              <a:rPr lang="en-IE" dirty="0"/>
              <a:t> ‘</a:t>
            </a:r>
            <a:r>
              <a:rPr lang="en-IE" dirty="0" err="1"/>
              <a:t>bevroren</a:t>
            </a:r>
            <a:r>
              <a:rPr lang="en-IE" dirty="0"/>
              <a:t>’</a:t>
            </a:r>
          </a:p>
          <a:p>
            <a:endParaRPr lang="en-IE" dirty="0"/>
          </a:p>
          <a:p>
            <a:r>
              <a:rPr lang="en-IE" dirty="0" err="1"/>
              <a:t>Gebruik</a:t>
            </a:r>
            <a:r>
              <a:rPr lang="en-IE" dirty="0"/>
              <a:t> keyword </a:t>
            </a:r>
            <a:r>
              <a:rPr lang="en-IE" b="1" dirty="0"/>
              <a:t>sealed</a:t>
            </a:r>
            <a:r>
              <a:rPr lang="en-IE" dirty="0"/>
              <a:t> </a:t>
            </a:r>
            <a:r>
              <a:rPr lang="en-IE" dirty="0" err="1"/>
              <a:t>om</a:t>
            </a:r>
            <a:r>
              <a:rPr lang="en-IE" dirty="0"/>
              <a:t> </a:t>
            </a:r>
            <a:r>
              <a:rPr lang="en-IE" dirty="0" err="1"/>
              <a:t>verdere</a:t>
            </a:r>
            <a:r>
              <a:rPr lang="en-IE" dirty="0"/>
              <a:t> </a:t>
            </a:r>
            <a:r>
              <a:rPr lang="en-IE" dirty="0" err="1"/>
              <a:t>overerving</a:t>
            </a:r>
            <a:r>
              <a:rPr lang="en-IE" dirty="0"/>
              <a:t> </a:t>
            </a:r>
            <a:r>
              <a:rPr lang="en-IE" dirty="0" err="1"/>
              <a:t>te</a:t>
            </a:r>
            <a:r>
              <a:rPr lang="en-IE" dirty="0"/>
              <a:t> </a:t>
            </a:r>
            <a:r>
              <a:rPr lang="en-IE" dirty="0" err="1"/>
              <a:t>voorkomen</a:t>
            </a:r>
            <a:endParaRPr lang="en-I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766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798"/>
            <a:ext cx="12192000" cy="7370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Sealed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Sealed</a:t>
            </a:r>
            <a:r>
              <a:rPr lang="nl-BE" dirty="0"/>
              <a:t> </a:t>
            </a:r>
            <a:r>
              <a:rPr lang="nl-BE" dirty="0" err="1"/>
              <a:t>keyword</a:t>
            </a:r>
            <a:r>
              <a:rPr lang="nl-BE" dirty="0"/>
              <a:t>: geeft aan dat deze klasse niet van kan overgeërfd worden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57669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Sealed </a:t>
            </a:r>
            <a:r>
              <a:rPr lang="en-IE" dirty="0" err="1"/>
              <a:t>voorbeeld</a:t>
            </a:r>
            <a:endParaRPr lang="en-I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SavingsBankAccount</a:t>
            </a:r>
            <a:r>
              <a:rPr lang="en-IE" dirty="0"/>
              <a:t> </a:t>
            </a:r>
            <a:r>
              <a:rPr lang="en-IE" dirty="0" err="1"/>
              <a:t>kan</a:t>
            </a:r>
            <a:r>
              <a:rPr lang="en-IE" dirty="0"/>
              <a:t> </a:t>
            </a:r>
            <a:r>
              <a:rPr lang="en-IE" dirty="0" err="1"/>
              <a:t>niet</a:t>
            </a:r>
            <a:r>
              <a:rPr lang="en-IE" dirty="0"/>
              <a:t> van </a:t>
            </a:r>
            <a:r>
              <a:rPr lang="en-IE" dirty="0" err="1"/>
              <a:t>worden</a:t>
            </a:r>
            <a:r>
              <a:rPr lang="en-IE" dirty="0"/>
              <a:t> </a:t>
            </a:r>
            <a:r>
              <a:rPr lang="en-IE" dirty="0" err="1"/>
              <a:t>afgeleid</a:t>
            </a:r>
            <a:r>
              <a:rPr lang="en-IE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952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19339" y="2867025"/>
            <a:ext cx="7553325" cy="112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57504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Basisgedachte</a:t>
            </a:r>
            <a:r>
              <a:rPr lang="en-IE" dirty="0"/>
              <a:t> </a:t>
            </a:r>
            <a:r>
              <a:rPr lang="en-IE" dirty="0" err="1"/>
              <a:t>overerving</a:t>
            </a:r>
            <a:endParaRPr lang="en-IE" dirty="0"/>
          </a:p>
        </p:txBody>
      </p:sp>
      <p:sp>
        <p:nvSpPr>
          <p:cNvPr id="169987" name="Tijdelijke aanduiding voor inhoud 2"/>
          <p:cNvSpPr>
            <a:spLocks noGrp="1"/>
          </p:cNvSpPr>
          <p:nvPr>
            <p:ph idx="1"/>
          </p:nvPr>
        </p:nvSpPr>
        <p:spPr>
          <a:xfrm>
            <a:off x="2227264" y="957263"/>
            <a:ext cx="8212137" cy="4902200"/>
          </a:xfrm>
        </p:spPr>
        <p:txBody>
          <a:bodyPr/>
          <a:lstStyle/>
          <a:p>
            <a:r>
              <a:rPr lang="en-IE" dirty="0" err="1"/>
              <a:t>Herinner</a:t>
            </a:r>
            <a:r>
              <a:rPr lang="en-IE" dirty="0"/>
              <a:t> </a:t>
            </a:r>
            <a:r>
              <a:rPr lang="en-IE" dirty="0" err="1"/>
              <a:t>constructie</a:t>
            </a:r>
            <a:r>
              <a:rPr lang="en-IE" dirty="0"/>
              <a:t> van </a:t>
            </a:r>
            <a:r>
              <a:rPr lang="en-IE" dirty="0" err="1"/>
              <a:t>een</a:t>
            </a:r>
            <a:r>
              <a:rPr lang="en-IE" dirty="0"/>
              <a:t> </a:t>
            </a:r>
            <a:r>
              <a:rPr lang="en-IE" dirty="0" err="1"/>
              <a:t>huis</a:t>
            </a:r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51EBF9AE-7695-4F94-9AB4-94ED18560204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grpSp>
        <p:nvGrpSpPr>
          <p:cNvPr id="34" name="Groep 33"/>
          <p:cNvGrpSpPr/>
          <p:nvPr/>
        </p:nvGrpSpPr>
        <p:grpSpPr>
          <a:xfrm>
            <a:off x="3086429" y="1467180"/>
            <a:ext cx="1860331" cy="2112579"/>
            <a:chOff x="714703" y="2238704"/>
            <a:chExt cx="1860331" cy="2112579"/>
          </a:xfrm>
        </p:grpSpPr>
        <p:sp>
          <p:nvSpPr>
            <p:cNvPr id="5" name="Rechthoek 4"/>
            <p:cNvSpPr/>
            <p:nvPr/>
          </p:nvSpPr>
          <p:spPr bwMode="auto">
            <a:xfrm>
              <a:off x="714703" y="2238704"/>
              <a:ext cx="1860331" cy="2112579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E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Klasse</a:t>
              </a:r>
              <a:r>
                <a:rPr kumimoji="0" lang="en-IE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 </a:t>
              </a:r>
              <a:r>
                <a:rPr kumimoji="0" lang="en-IE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Huis</a:t>
              </a:r>
              <a:endPara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6" name="Rechthoek 5"/>
            <p:cNvSpPr/>
            <p:nvPr/>
          </p:nvSpPr>
          <p:spPr bwMode="auto">
            <a:xfrm>
              <a:off x="987974" y="2443657"/>
              <a:ext cx="730468" cy="59383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8" name="Rechthoek 7"/>
            <p:cNvSpPr/>
            <p:nvPr/>
          </p:nvSpPr>
          <p:spPr bwMode="auto">
            <a:xfrm>
              <a:off x="1718443" y="2448910"/>
              <a:ext cx="730468" cy="114562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9" name="Rechthoek 8"/>
            <p:cNvSpPr/>
            <p:nvPr/>
          </p:nvSpPr>
          <p:spPr bwMode="auto">
            <a:xfrm>
              <a:off x="1460937" y="2984940"/>
              <a:ext cx="262759" cy="59383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10" name="Rechthoek 9"/>
            <p:cNvSpPr/>
            <p:nvPr/>
          </p:nvSpPr>
          <p:spPr bwMode="auto">
            <a:xfrm>
              <a:off x="982719" y="3037491"/>
              <a:ext cx="488729" cy="54653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cxnSp>
          <p:nvCxnSpPr>
            <p:cNvPr id="17" name="Rechte verbindingslijn 16"/>
            <p:cNvCxnSpPr/>
            <p:nvPr/>
          </p:nvCxnSpPr>
          <p:spPr bwMode="auto">
            <a:xfrm rot="16200000" flipH="1">
              <a:off x="1581615" y="3447585"/>
              <a:ext cx="133815" cy="1300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0" name="Rechthoek 19"/>
            <p:cNvSpPr/>
            <p:nvPr/>
          </p:nvSpPr>
          <p:spPr bwMode="auto">
            <a:xfrm>
              <a:off x="1008738" y="3543014"/>
              <a:ext cx="414901" cy="5139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21" name="Rechthoek 20"/>
            <p:cNvSpPr/>
            <p:nvPr/>
          </p:nvSpPr>
          <p:spPr bwMode="auto">
            <a:xfrm>
              <a:off x="1867382" y="3565317"/>
              <a:ext cx="414901" cy="5139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22" name="Rechthoek 21"/>
            <p:cNvSpPr/>
            <p:nvPr/>
          </p:nvSpPr>
          <p:spPr bwMode="auto">
            <a:xfrm>
              <a:off x="1871099" y="2439043"/>
              <a:ext cx="414901" cy="5139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sp>
        <p:nvSpPr>
          <p:cNvPr id="23" name="PIJL-RECHTS 22"/>
          <p:cNvSpPr/>
          <p:nvPr/>
        </p:nvSpPr>
        <p:spPr bwMode="auto">
          <a:xfrm>
            <a:off x="5340114" y="2094505"/>
            <a:ext cx="1330657" cy="90075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Constructie</a:t>
            </a:r>
            <a:endParaRPr kumimoji="0" lang="en-I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instantie</a:t>
            </a:r>
            <a:endParaRPr kumimoji="0" lang="en-I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grpSp>
        <p:nvGrpSpPr>
          <p:cNvPr id="33" name="Groep 32"/>
          <p:cNvGrpSpPr/>
          <p:nvPr/>
        </p:nvGrpSpPr>
        <p:grpSpPr>
          <a:xfrm>
            <a:off x="7313315" y="1917085"/>
            <a:ext cx="1370500" cy="1078801"/>
            <a:chOff x="4941590" y="2688609"/>
            <a:chExt cx="1370500" cy="1078801"/>
          </a:xfrm>
        </p:grpSpPr>
        <p:sp>
          <p:nvSpPr>
            <p:cNvPr id="24" name="Rechthoek 23"/>
            <p:cNvSpPr/>
            <p:nvPr/>
          </p:nvSpPr>
          <p:spPr bwMode="auto">
            <a:xfrm>
              <a:off x="4941590" y="3104866"/>
              <a:ext cx="1370500" cy="66254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25" name="Rechthoek 24"/>
            <p:cNvSpPr/>
            <p:nvPr/>
          </p:nvSpPr>
          <p:spPr bwMode="auto">
            <a:xfrm>
              <a:off x="5145206" y="3350526"/>
              <a:ext cx="288878" cy="25538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27" name="Rechthoek 26"/>
            <p:cNvSpPr/>
            <p:nvPr/>
          </p:nvSpPr>
          <p:spPr bwMode="auto">
            <a:xfrm>
              <a:off x="5843517" y="3339153"/>
              <a:ext cx="288878" cy="25538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28" name="Rechthoek 27"/>
            <p:cNvSpPr/>
            <p:nvPr/>
          </p:nvSpPr>
          <p:spPr bwMode="auto">
            <a:xfrm>
              <a:off x="5504597" y="3357349"/>
              <a:ext cx="193343" cy="410061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cxnSp>
          <p:nvCxnSpPr>
            <p:cNvPr id="30" name="Rechte verbindingslijn 29"/>
            <p:cNvCxnSpPr/>
            <p:nvPr/>
          </p:nvCxnSpPr>
          <p:spPr bwMode="auto">
            <a:xfrm flipV="1">
              <a:off x="4954137" y="2688609"/>
              <a:ext cx="689212" cy="39578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Rechte verbindingslijn 31"/>
            <p:cNvCxnSpPr/>
            <p:nvPr/>
          </p:nvCxnSpPr>
          <p:spPr bwMode="auto">
            <a:xfrm>
              <a:off x="5643349" y="2688609"/>
              <a:ext cx="668741" cy="42308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5" name="Tekstvak 34"/>
          <p:cNvSpPr txBox="1"/>
          <p:nvPr/>
        </p:nvSpPr>
        <p:spPr>
          <a:xfrm>
            <a:off x="7121146" y="3036200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Object van type </a:t>
            </a:r>
            <a:r>
              <a:rPr kumimoji="0" lang="en-I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Huis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7" name="Rechthoek 36"/>
          <p:cNvSpPr/>
          <p:nvPr/>
        </p:nvSpPr>
        <p:spPr bwMode="auto">
          <a:xfrm>
            <a:off x="2581276" y="4324680"/>
            <a:ext cx="2365484" cy="21125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Klasse</a:t>
            </a:r>
            <a:r>
              <a:rPr kumimoji="0" lang="en-I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</a:t>
            </a:r>
            <a:r>
              <a:rPr kumimoji="0" lang="en-IE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HuisMetTerras:Huis</a:t>
            </a:r>
            <a:endParaRPr kumimoji="0" lang="en-I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8" name="Rechthoek 37"/>
          <p:cNvSpPr/>
          <p:nvPr/>
        </p:nvSpPr>
        <p:spPr bwMode="auto">
          <a:xfrm>
            <a:off x="3359699" y="4529632"/>
            <a:ext cx="730468" cy="59383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9" name="Rechthoek 38"/>
          <p:cNvSpPr/>
          <p:nvPr/>
        </p:nvSpPr>
        <p:spPr bwMode="auto">
          <a:xfrm>
            <a:off x="4090168" y="4534886"/>
            <a:ext cx="730468" cy="114562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40" name="Rechthoek 39"/>
          <p:cNvSpPr/>
          <p:nvPr/>
        </p:nvSpPr>
        <p:spPr bwMode="auto">
          <a:xfrm>
            <a:off x="3832663" y="5070915"/>
            <a:ext cx="262759" cy="59383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41" name="Rechthoek 40"/>
          <p:cNvSpPr/>
          <p:nvPr/>
        </p:nvSpPr>
        <p:spPr bwMode="auto">
          <a:xfrm>
            <a:off x="3354445" y="5123467"/>
            <a:ext cx="488729" cy="54653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cxnSp>
        <p:nvCxnSpPr>
          <p:cNvPr id="42" name="Rechte verbindingslijn 41"/>
          <p:cNvCxnSpPr/>
          <p:nvPr/>
        </p:nvCxnSpPr>
        <p:spPr bwMode="auto">
          <a:xfrm rot="16200000" flipH="1">
            <a:off x="3953341" y="5533560"/>
            <a:ext cx="133815" cy="13009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3" name="Rechthoek 42"/>
          <p:cNvSpPr/>
          <p:nvPr/>
        </p:nvSpPr>
        <p:spPr bwMode="auto">
          <a:xfrm>
            <a:off x="3380464" y="5628989"/>
            <a:ext cx="414901" cy="5139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44" name="Rechthoek 43"/>
          <p:cNvSpPr/>
          <p:nvPr/>
        </p:nvSpPr>
        <p:spPr bwMode="auto">
          <a:xfrm>
            <a:off x="4239108" y="5651292"/>
            <a:ext cx="414901" cy="5139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45" name="Rechthoek 44"/>
          <p:cNvSpPr/>
          <p:nvPr/>
        </p:nvSpPr>
        <p:spPr bwMode="auto">
          <a:xfrm>
            <a:off x="4242825" y="4525018"/>
            <a:ext cx="414901" cy="5139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46" name="PIJL-RECHTS 45"/>
          <p:cNvSpPr/>
          <p:nvPr/>
        </p:nvSpPr>
        <p:spPr bwMode="auto">
          <a:xfrm>
            <a:off x="5340114" y="4952005"/>
            <a:ext cx="1330657" cy="90075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Constructie</a:t>
            </a:r>
            <a:endParaRPr kumimoji="0" lang="en-I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instantie</a:t>
            </a:r>
            <a:endParaRPr kumimoji="0" lang="en-I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grpSp>
        <p:nvGrpSpPr>
          <p:cNvPr id="47" name="Groep 46"/>
          <p:cNvGrpSpPr/>
          <p:nvPr/>
        </p:nvGrpSpPr>
        <p:grpSpPr>
          <a:xfrm>
            <a:off x="7875290" y="4793635"/>
            <a:ext cx="1370500" cy="1078801"/>
            <a:chOff x="4941590" y="2688609"/>
            <a:chExt cx="1370500" cy="1078801"/>
          </a:xfrm>
        </p:grpSpPr>
        <p:sp>
          <p:nvSpPr>
            <p:cNvPr id="48" name="Rechthoek 47"/>
            <p:cNvSpPr/>
            <p:nvPr/>
          </p:nvSpPr>
          <p:spPr bwMode="auto">
            <a:xfrm>
              <a:off x="4941590" y="3104866"/>
              <a:ext cx="1370500" cy="66254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49" name="Rechthoek 48"/>
            <p:cNvSpPr/>
            <p:nvPr/>
          </p:nvSpPr>
          <p:spPr bwMode="auto">
            <a:xfrm>
              <a:off x="5145206" y="3350526"/>
              <a:ext cx="288878" cy="25538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0" name="Rechthoek 49"/>
            <p:cNvSpPr/>
            <p:nvPr/>
          </p:nvSpPr>
          <p:spPr bwMode="auto">
            <a:xfrm>
              <a:off x="5843517" y="3339153"/>
              <a:ext cx="288878" cy="25538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1" name="Rechthoek 50"/>
            <p:cNvSpPr/>
            <p:nvPr/>
          </p:nvSpPr>
          <p:spPr bwMode="auto">
            <a:xfrm>
              <a:off x="5504597" y="3357349"/>
              <a:ext cx="193343" cy="410061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cxnSp>
          <p:nvCxnSpPr>
            <p:cNvPr id="52" name="Rechte verbindingslijn 51"/>
            <p:cNvCxnSpPr/>
            <p:nvPr/>
          </p:nvCxnSpPr>
          <p:spPr bwMode="auto">
            <a:xfrm flipV="1">
              <a:off x="4954137" y="2688609"/>
              <a:ext cx="689212" cy="39578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Rechte verbindingslijn 52"/>
            <p:cNvCxnSpPr/>
            <p:nvPr/>
          </p:nvCxnSpPr>
          <p:spPr bwMode="auto">
            <a:xfrm>
              <a:off x="5643349" y="2688609"/>
              <a:ext cx="668741" cy="42308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4" name="Tekstvak 53"/>
          <p:cNvSpPr txBox="1"/>
          <p:nvPr/>
        </p:nvSpPr>
        <p:spPr>
          <a:xfrm>
            <a:off x="7121146" y="5893700"/>
            <a:ext cx="333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Object van type </a:t>
            </a:r>
            <a:r>
              <a:rPr kumimoji="0" lang="en-I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HuisMetTerras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5" name="Rechthoek 54"/>
          <p:cNvSpPr/>
          <p:nvPr/>
        </p:nvSpPr>
        <p:spPr bwMode="auto">
          <a:xfrm>
            <a:off x="2878195" y="4532917"/>
            <a:ext cx="488729" cy="54653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cxnSp>
        <p:nvCxnSpPr>
          <p:cNvPr id="57" name="Rechte verbindingslijn 56"/>
          <p:cNvCxnSpPr/>
          <p:nvPr/>
        </p:nvCxnSpPr>
        <p:spPr bwMode="auto">
          <a:xfrm rot="5400000" flipH="1" flipV="1">
            <a:off x="3133726" y="4629151"/>
            <a:ext cx="342898" cy="13335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2" name="Rechte verbindingslijn 61"/>
          <p:cNvCxnSpPr/>
          <p:nvPr/>
        </p:nvCxnSpPr>
        <p:spPr bwMode="auto">
          <a:xfrm rot="10800000" flipV="1">
            <a:off x="7486650" y="5229224"/>
            <a:ext cx="400050" cy="20002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5" name="Rechte verbindingslijn 64"/>
          <p:cNvCxnSpPr/>
          <p:nvPr/>
        </p:nvCxnSpPr>
        <p:spPr bwMode="auto">
          <a:xfrm rot="5400000">
            <a:off x="7300914" y="5643562"/>
            <a:ext cx="44767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7" name="Rechte verbindingslijn 66"/>
          <p:cNvCxnSpPr/>
          <p:nvPr/>
        </p:nvCxnSpPr>
        <p:spPr bwMode="auto">
          <a:xfrm flipV="1">
            <a:off x="7505700" y="5886451"/>
            <a:ext cx="381000" cy="9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8" name="Gekromde PIJL-RECHTS 67"/>
          <p:cNvSpPr/>
          <p:nvPr/>
        </p:nvSpPr>
        <p:spPr bwMode="auto">
          <a:xfrm>
            <a:off x="1933576" y="3019425"/>
            <a:ext cx="676275" cy="2133600"/>
          </a:xfrm>
          <a:prstGeom prst="curv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69" name="Tekstvak 68"/>
          <p:cNvSpPr txBox="1"/>
          <p:nvPr/>
        </p:nvSpPr>
        <p:spPr>
          <a:xfrm>
            <a:off x="1962149" y="3695700"/>
            <a:ext cx="4429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Overerving</a:t>
            </a:r>
            <a:r>
              <a: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: </a:t>
            </a:r>
            <a:r>
              <a:rPr kumimoji="0" lang="en-I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Huis</a:t>
            </a:r>
            <a:r>
              <a: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met extra </a:t>
            </a:r>
            <a:r>
              <a:rPr kumimoji="0" lang="en-I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terras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751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7" grpId="0" animBg="1"/>
      <p:bldP spid="38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45" grpId="0" animBg="1"/>
      <p:bldP spid="46" grpId="0" animBg="1"/>
      <p:bldP spid="54" grpId="0"/>
      <p:bldP spid="55" grpId="0" animBg="1"/>
      <p:bldP spid="68" grpId="0" animBg="1"/>
      <p:bldP spid="6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Overerving</a:t>
            </a:r>
            <a:r>
              <a:rPr lang="en-IE" dirty="0"/>
              <a:t>: is </a:t>
            </a:r>
            <a:r>
              <a:rPr lang="en-IE" dirty="0" err="1"/>
              <a:t>een</a:t>
            </a:r>
            <a:endParaRPr lang="en-I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“Is </a:t>
            </a:r>
            <a:r>
              <a:rPr lang="en-IE" dirty="0" err="1"/>
              <a:t>een</a:t>
            </a:r>
            <a:r>
              <a:rPr lang="en-IE" dirty="0"/>
              <a:t>”/ “is a”</a:t>
            </a:r>
          </a:p>
          <a:p>
            <a:endParaRPr lang="en-IE" dirty="0"/>
          </a:p>
          <a:p>
            <a:pPr lvl="1"/>
            <a:r>
              <a:rPr lang="en-IE" dirty="0"/>
              <a:t>A child is a person</a:t>
            </a:r>
          </a:p>
          <a:p>
            <a:pPr lvl="1"/>
            <a:r>
              <a:rPr lang="en-IE" dirty="0"/>
              <a:t>A </a:t>
            </a:r>
            <a:r>
              <a:rPr lang="en-IE" dirty="0" err="1"/>
              <a:t>bycicle</a:t>
            </a:r>
            <a:r>
              <a:rPr lang="en-IE" dirty="0"/>
              <a:t> is a vehicle</a:t>
            </a:r>
          </a:p>
          <a:p>
            <a:pPr lvl="1"/>
            <a:r>
              <a:rPr lang="en-IE" dirty="0"/>
              <a:t>A </a:t>
            </a:r>
            <a:r>
              <a:rPr lang="en-IE" dirty="0" err="1"/>
              <a:t>tullip</a:t>
            </a:r>
            <a:r>
              <a:rPr lang="en-IE" dirty="0"/>
              <a:t> is a plant</a:t>
            </a:r>
          </a:p>
          <a:p>
            <a:pPr lvl="1"/>
            <a:endParaRPr lang="en-IE" dirty="0"/>
          </a:p>
          <a:p>
            <a:pPr lvl="1"/>
            <a:r>
              <a:rPr lang="en-IE" dirty="0"/>
              <a:t>Etc</a:t>
            </a:r>
          </a:p>
          <a:p>
            <a:pPr lvl="1"/>
            <a:endParaRPr lang="en-IE" dirty="0"/>
          </a:p>
          <a:p>
            <a:pPr lvl="1"/>
            <a:endParaRPr lang="en-IE" dirty="0"/>
          </a:p>
          <a:p>
            <a:r>
              <a:rPr lang="en-IE" dirty="0"/>
              <a:t>“Is a” : </a:t>
            </a:r>
            <a:r>
              <a:rPr lang="en-IE" dirty="0" err="1"/>
              <a:t>geeft</a:t>
            </a:r>
            <a:r>
              <a:rPr lang="en-IE" dirty="0"/>
              <a:t> </a:t>
            </a:r>
            <a:r>
              <a:rPr lang="en-IE" dirty="0" err="1"/>
              <a:t>aan</a:t>
            </a:r>
            <a:r>
              <a:rPr lang="en-IE" dirty="0"/>
              <a:t> </a:t>
            </a:r>
            <a:r>
              <a:rPr lang="en-IE" dirty="0" err="1"/>
              <a:t>dat</a:t>
            </a:r>
            <a:r>
              <a:rPr lang="en-IE" dirty="0"/>
              <a:t> </a:t>
            </a:r>
            <a:r>
              <a:rPr lang="en-IE" dirty="0" err="1"/>
              <a:t>overerving</a:t>
            </a:r>
            <a:r>
              <a:rPr lang="en-IE" dirty="0"/>
              <a:t> </a:t>
            </a:r>
            <a:r>
              <a:rPr lang="en-IE" dirty="0" err="1"/>
              <a:t>toegepast</a:t>
            </a:r>
            <a:r>
              <a:rPr lang="en-IE" dirty="0"/>
              <a:t> </a:t>
            </a:r>
            <a:r>
              <a:rPr lang="en-IE" dirty="0" err="1"/>
              <a:t>wordt</a:t>
            </a:r>
            <a:endParaRPr lang="en-I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936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Ook</a:t>
            </a:r>
            <a:r>
              <a:rPr lang="en-IE" dirty="0"/>
              <a:t> in software </a:t>
            </a:r>
            <a:r>
              <a:rPr lang="en-IE" dirty="0" err="1"/>
              <a:t>kunnen</a:t>
            </a:r>
            <a:r>
              <a:rPr lang="en-IE" dirty="0"/>
              <a:t> we </a:t>
            </a:r>
            <a:r>
              <a:rPr lang="en-IE" dirty="0" err="1"/>
              <a:t>overerven</a:t>
            </a:r>
            <a:endParaRPr lang="en-I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Inheritance: “I can do these things because my parent can”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044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03935" y="1967024"/>
            <a:ext cx="6318383" cy="3828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hthoek 4"/>
          <p:cNvSpPr/>
          <p:nvPr/>
        </p:nvSpPr>
        <p:spPr>
          <a:xfrm>
            <a:off x="2130056" y="703988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Interface: “I can do these things because I have told you I can”</a:t>
            </a:r>
          </a:p>
        </p:txBody>
      </p:sp>
    </p:spTree>
    <p:extLst>
      <p:ext uri="{BB962C8B-B14F-4D97-AF65-F5344CB8AC3E}">
        <p14:creationId xmlns:p14="http://schemas.microsoft.com/office/powerpoint/2010/main" val="334011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Specialisatie</a:t>
            </a:r>
            <a:r>
              <a:rPr lang="en-IE" dirty="0"/>
              <a:t>: </a:t>
            </a:r>
            <a:r>
              <a:rPr lang="en-IE" dirty="0" err="1"/>
              <a:t>definitie</a:t>
            </a:r>
            <a:endParaRPr lang="en-I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i="1" dirty="0"/>
              <a:t>“</a:t>
            </a:r>
            <a:r>
              <a:rPr lang="en-IE" i="1" dirty="0" err="1"/>
              <a:t>Specialisatie</a:t>
            </a:r>
            <a:r>
              <a:rPr lang="en-IE" i="1" dirty="0"/>
              <a:t> is het </a:t>
            </a:r>
            <a:r>
              <a:rPr lang="en-IE" i="1" dirty="0" err="1"/>
              <a:t>identificeren</a:t>
            </a:r>
            <a:r>
              <a:rPr lang="en-IE" i="1" dirty="0"/>
              <a:t> van </a:t>
            </a:r>
            <a:r>
              <a:rPr lang="en-IE" i="1" dirty="0" err="1"/>
              <a:t>objecten</a:t>
            </a:r>
            <a:r>
              <a:rPr lang="en-IE" i="1" dirty="0"/>
              <a:t> met </a:t>
            </a:r>
            <a:r>
              <a:rPr lang="en-IE" i="1" dirty="0" err="1"/>
              <a:t>gemeenschappelijke</a:t>
            </a:r>
            <a:r>
              <a:rPr lang="en-IE" i="1" dirty="0"/>
              <a:t> </a:t>
            </a:r>
            <a:r>
              <a:rPr lang="en-IE" i="1" dirty="0" err="1"/>
              <a:t>structuur</a:t>
            </a:r>
            <a:r>
              <a:rPr lang="en-IE" i="1" dirty="0"/>
              <a:t> en </a:t>
            </a:r>
            <a:r>
              <a:rPr lang="en-IE" i="1" dirty="0" err="1"/>
              <a:t>gedrag</a:t>
            </a:r>
            <a:r>
              <a:rPr lang="en-IE" i="1" dirty="0"/>
              <a:t> </a:t>
            </a:r>
            <a:r>
              <a:rPr lang="en-IE" i="1" dirty="0" err="1"/>
              <a:t>binnen</a:t>
            </a:r>
            <a:r>
              <a:rPr lang="en-IE" i="1" dirty="0"/>
              <a:t> </a:t>
            </a:r>
            <a:r>
              <a:rPr lang="en-IE" i="1" dirty="0" err="1"/>
              <a:t>een</a:t>
            </a:r>
            <a:r>
              <a:rPr lang="en-IE" i="1" dirty="0"/>
              <a:t> </a:t>
            </a:r>
            <a:r>
              <a:rPr lang="en-IE" i="1" dirty="0" err="1"/>
              <a:t>bestaande</a:t>
            </a:r>
            <a:r>
              <a:rPr lang="en-IE" i="1" dirty="0"/>
              <a:t> </a:t>
            </a:r>
            <a:r>
              <a:rPr lang="en-IE" i="1" dirty="0" err="1"/>
              <a:t>classificatie</a:t>
            </a:r>
            <a:r>
              <a:rPr lang="en-IE" i="1" dirty="0"/>
              <a:t>”</a:t>
            </a:r>
          </a:p>
          <a:p>
            <a:endParaRPr lang="en-IE" i="1" dirty="0"/>
          </a:p>
          <a:p>
            <a:r>
              <a:rPr lang="en-IE" dirty="0" err="1"/>
              <a:t>Specialisatie</a:t>
            </a:r>
            <a:r>
              <a:rPr lang="en-IE" dirty="0"/>
              <a:t> </a:t>
            </a:r>
            <a:r>
              <a:rPr lang="en-IE" dirty="0" err="1"/>
              <a:t>resulteert</a:t>
            </a:r>
            <a:r>
              <a:rPr lang="en-IE" dirty="0"/>
              <a:t> in </a:t>
            </a:r>
            <a:r>
              <a:rPr lang="en-IE" dirty="0" err="1"/>
              <a:t>een</a:t>
            </a:r>
            <a:r>
              <a:rPr lang="en-IE" dirty="0"/>
              <a:t> </a:t>
            </a:r>
            <a:r>
              <a:rPr lang="en-IE" u="sng" dirty="0"/>
              <a:t>subtype</a:t>
            </a:r>
            <a:r>
              <a:rPr lang="en-IE" dirty="0"/>
              <a:t> van het </a:t>
            </a:r>
            <a:r>
              <a:rPr lang="en-IE" dirty="0" err="1"/>
              <a:t>oorspronkelijke</a:t>
            </a:r>
            <a:r>
              <a:rPr lang="en-IE" dirty="0"/>
              <a:t> type:</a:t>
            </a:r>
          </a:p>
          <a:p>
            <a:pPr lvl="1"/>
            <a:r>
              <a:rPr lang="en-IE" dirty="0" err="1"/>
              <a:t>Elementen</a:t>
            </a:r>
            <a:r>
              <a:rPr lang="en-IE" dirty="0"/>
              <a:t> van het subtype </a:t>
            </a:r>
            <a:r>
              <a:rPr lang="en-IE" dirty="0" err="1"/>
              <a:t>bevatten</a:t>
            </a:r>
            <a:r>
              <a:rPr lang="en-IE" dirty="0"/>
              <a:t> de </a:t>
            </a:r>
            <a:r>
              <a:rPr lang="en-IE" dirty="0" err="1"/>
              <a:t>originele</a:t>
            </a:r>
            <a:r>
              <a:rPr lang="en-IE" dirty="0"/>
              <a:t> </a:t>
            </a:r>
            <a:r>
              <a:rPr lang="en-IE" dirty="0" err="1"/>
              <a:t>eigenschappen</a:t>
            </a:r>
            <a:r>
              <a:rPr lang="en-IE" dirty="0"/>
              <a:t> en </a:t>
            </a:r>
            <a:r>
              <a:rPr lang="en-IE" dirty="0" err="1"/>
              <a:t>gedrag</a:t>
            </a:r>
            <a:endParaRPr lang="en-IE" dirty="0"/>
          </a:p>
          <a:p>
            <a:pPr lvl="1"/>
            <a:r>
              <a:rPr lang="en-IE" dirty="0" err="1"/>
              <a:t>Elementen</a:t>
            </a:r>
            <a:r>
              <a:rPr lang="en-IE" dirty="0"/>
              <a:t> van het subtype </a:t>
            </a:r>
            <a:r>
              <a:rPr lang="en-IE" dirty="0" err="1"/>
              <a:t>bevatten</a:t>
            </a:r>
            <a:r>
              <a:rPr lang="en-IE" dirty="0"/>
              <a:t> </a:t>
            </a:r>
            <a:r>
              <a:rPr lang="en-IE" dirty="0" err="1"/>
              <a:t>ook</a:t>
            </a:r>
            <a:r>
              <a:rPr lang="en-IE" dirty="0"/>
              <a:t> </a:t>
            </a:r>
            <a:r>
              <a:rPr lang="en-IE" dirty="0" err="1"/>
              <a:t>gespecialiseerde</a:t>
            </a:r>
            <a:r>
              <a:rPr lang="en-IE" dirty="0"/>
              <a:t> </a:t>
            </a:r>
            <a:r>
              <a:rPr lang="en-IE" dirty="0" err="1"/>
              <a:t>eigenschappen</a:t>
            </a:r>
            <a:r>
              <a:rPr lang="en-IE" dirty="0"/>
              <a:t> en </a:t>
            </a:r>
            <a:r>
              <a:rPr lang="en-IE" dirty="0" err="1"/>
              <a:t>gedrag</a:t>
            </a:r>
            <a:endParaRPr lang="en-IE" dirty="0"/>
          </a:p>
          <a:p>
            <a:pPr lvl="1"/>
            <a:endParaRPr lang="en-IE" dirty="0"/>
          </a:p>
          <a:p>
            <a:pPr lvl="1"/>
            <a:endParaRPr lang="en-I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6088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Specialisatie voorbeelden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Voorbeeld</a:t>
            </a:r>
            <a:r>
              <a:rPr lang="en-IE" dirty="0"/>
              <a:t>:</a:t>
            </a:r>
          </a:p>
          <a:p>
            <a:pPr lvl="1"/>
            <a:r>
              <a:rPr lang="en-IE" dirty="0" err="1"/>
              <a:t>Bankrekening</a:t>
            </a:r>
            <a:r>
              <a:rPr lang="en-IE" dirty="0"/>
              <a:t> </a:t>
            </a:r>
            <a:r>
              <a:rPr lang="en-IE" dirty="0" err="1"/>
              <a:t>heeft</a:t>
            </a:r>
            <a:r>
              <a:rPr lang="en-IE" dirty="0"/>
              <a:t> </a:t>
            </a:r>
            <a:r>
              <a:rPr lang="en-IE" dirty="0" err="1"/>
              <a:t>nummer</a:t>
            </a:r>
            <a:r>
              <a:rPr lang="en-IE" dirty="0"/>
              <a:t> en </a:t>
            </a:r>
            <a:r>
              <a:rPr lang="en-IE" dirty="0" err="1"/>
              <a:t>balans</a:t>
            </a:r>
            <a:endParaRPr lang="en-IE" dirty="0"/>
          </a:p>
          <a:p>
            <a:pPr lvl="1"/>
            <a:r>
              <a:rPr lang="en-IE" dirty="0" err="1"/>
              <a:t>Spaarrekening</a:t>
            </a:r>
            <a:r>
              <a:rPr lang="en-IE" dirty="0"/>
              <a:t> </a:t>
            </a:r>
            <a:r>
              <a:rPr lang="en-IE" dirty="0" err="1"/>
              <a:t>heeft</a:t>
            </a:r>
            <a:r>
              <a:rPr lang="en-IE" dirty="0"/>
              <a:t> </a:t>
            </a:r>
            <a:r>
              <a:rPr lang="en-IE" dirty="0" err="1"/>
              <a:t>ook</a:t>
            </a:r>
            <a:r>
              <a:rPr lang="en-IE" dirty="0"/>
              <a:t> </a:t>
            </a:r>
            <a:r>
              <a:rPr lang="en-IE" dirty="0" err="1"/>
              <a:t>een</a:t>
            </a:r>
            <a:r>
              <a:rPr lang="en-IE" dirty="0"/>
              <a:t> </a:t>
            </a:r>
            <a:r>
              <a:rPr lang="en-IE" dirty="0" err="1"/>
              <a:t>nummer</a:t>
            </a:r>
            <a:r>
              <a:rPr lang="en-IE" dirty="0"/>
              <a:t> en </a:t>
            </a:r>
            <a:r>
              <a:rPr lang="en-IE" dirty="0" err="1"/>
              <a:t>balans</a:t>
            </a:r>
            <a:r>
              <a:rPr lang="en-IE" dirty="0"/>
              <a:t>, maar </a:t>
            </a:r>
            <a:r>
              <a:rPr lang="en-IE" dirty="0" err="1"/>
              <a:t>ook</a:t>
            </a:r>
            <a:r>
              <a:rPr lang="en-IE" dirty="0"/>
              <a:t> </a:t>
            </a:r>
            <a:r>
              <a:rPr lang="en-IE" dirty="0" err="1"/>
              <a:t>een</a:t>
            </a:r>
            <a:r>
              <a:rPr lang="en-IE" dirty="0"/>
              <a:t> “</a:t>
            </a:r>
            <a:r>
              <a:rPr lang="en-IE" dirty="0" err="1"/>
              <a:t>limiet</a:t>
            </a:r>
            <a:r>
              <a:rPr lang="en-IE" dirty="0"/>
              <a:t>” </a:t>
            </a:r>
            <a:r>
              <a:rPr lang="en-IE" dirty="0" err="1"/>
              <a:t>eigenschap</a:t>
            </a:r>
            <a:r>
              <a:rPr lang="en-IE" dirty="0"/>
              <a:t> </a:t>
            </a:r>
          </a:p>
          <a:p>
            <a:pPr lvl="2"/>
            <a:r>
              <a:rPr lang="en-IE" dirty="0"/>
              <a:t>“</a:t>
            </a:r>
            <a:r>
              <a:rPr lang="en-IE" dirty="0" err="1"/>
              <a:t>een</a:t>
            </a:r>
            <a:r>
              <a:rPr lang="en-IE" dirty="0"/>
              <a:t> </a:t>
            </a:r>
            <a:r>
              <a:rPr lang="en-IE" dirty="0" err="1"/>
              <a:t>spaarrekening</a:t>
            </a:r>
            <a:r>
              <a:rPr lang="en-IE" dirty="0"/>
              <a:t> IS EEN </a:t>
            </a:r>
            <a:r>
              <a:rPr lang="en-IE" dirty="0" err="1"/>
              <a:t>Bankrekening</a:t>
            </a:r>
            <a:endParaRPr lang="nl-BE" dirty="0"/>
          </a:p>
          <a:p>
            <a:pPr lvl="1"/>
            <a:endParaRPr lang="nl-BE" dirty="0"/>
          </a:p>
          <a:p>
            <a:pPr lvl="1"/>
            <a:endParaRPr lang="en-I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7869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Overerving</a:t>
            </a:r>
            <a:r>
              <a:rPr lang="en-IE" dirty="0"/>
              <a:t>/</a:t>
            </a:r>
            <a:r>
              <a:rPr lang="en-IE" dirty="0" err="1"/>
              <a:t>specialisatie</a:t>
            </a:r>
            <a:r>
              <a:rPr lang="en-IE" dirty="0"/>
              <a:t> in C#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“</a:t>
            </a:r>
            <a:r>
              <a:rPr lang="en-IE" dirty="0" err="1"/>
              <a:t>Een</a:t>
            </a:r>
            <a:r>
              <a:rPr lang="en-IE" dirty="0"/>
              <a:t> </a:t>
            </a:r>
            <a:r>
              <a:rPr lang="en-IE" dirty="0" err="1"/>
              <a:t>paard</a:t>
            </a:r>
            <a:r>
              <a:rPr lang="en-IE" dirty="0"/>
              <a:t> </a:t>
            </a:r>
            <a:r>
              <a:rPr lang="en-IE" b="1" dirty="0"/>
              <a:t>is </a:t>
            </a:r>
            <a:r>
              <a:rPr lang="en-IE" b="1" dirty="0" err="1"/>
              <a:t>een</a:t>
            </a:r>
            <a:r>
              <a:rPr lang="en-IE" b="1" dirty="0"/>
              <a:t> </a:t>
            </a:r>
            <a:r>
              <a:rPr lang="en-IE" dirty="0" err="1"/>
              <a:t>zoogdier</a:t>
            </a:r>
            <a:r>
              <a:rPr lang="en-IE" dirty="0"/>
              <a:t>”</a:t>
            </a:r>
          </a:p>
          <a:p>
            <a:endParaRPr lang="en-IE" dirty="0"/>
          </a:p>
          <a:p>
            <a:pPr lvl="1"/>
            <a:r>
              <a:rPr lang="en-IE" dirty="0"/>
              <a:t>In C# </a:t>
            </a:r>
            <a:r>
              <a:rPr lang="en-IE" dirty="0" err="1"/>
              <a:t>kan</a:t>
            </a:r>
            <a:r>
              <a:rPr lang="en-IE" dirty="0"/>
              <a:t> je </a:t>
            </a:r>
            <a:r>
              <a:rPr lang="en-IE" dirty="0" err="1"/>
              <a:t>dit</a:t>
            </a:r>
            <a:r>
              <a:rPr lang="en-IE" dirty="0"/>
              <a:t> via twee </a:t>
            </a:r>
            <a:r>
              <a:rPr lang="en-IE" dirty="0" err="1"/>
              <a:t>klassen</a:t>
            </a:r>
            <a:r>
              <a:rPr lang="en-IE" dirty="0"/>
              <a:t>:</a:t>
            </a:r>
          </a:p>
          <a:p>
            <a:pPr lvl="2"/>
            <a:r>
              <a:rPr lang="en-IE" dirty="0" err="1"/>
              <a:t>Klasse</a:t>
            </a:r>
            <a:r>
              <a:rPr lang="en-IE" dirty="0"/>
              <a:t> </a:t>
            </a:r>
            <a:r>
              <a:rPr lang="en-IE" dirty="0" err="1"/>
              <a:t>Zoogdier</a:t>
            </a:r>
            <a:endParaRPr lang="en-IE" dirty="0"/>
          </a:p>
          <a:p>
            <a:pPr lvl="2"/>
            <a:r>
              <a:rPr lang="en-IE" dirty="0" err="1"/>
              <a:t>Klasse</a:t>
            </a:r>
            <a:r>
              <a:rPr lang="en-IE" dirty="0"/>
              <a:t> </a:t>
            </a:r>
            <a:r>
              <a:rPr lang="en-IE" dirty="0" err="1"/>
              <a:t>Paard</a:t>
            </a:r>
            <a:endParaRPr lang="en-IE" dirty="0"/>
          </a:p>
          <a:p>
            <a:pPr lvl="1"/>
            <a:r>
              <a:rPr lang="en-IE" dirty="0"/>
              <a:t>En </a:t>
            </a:r>
            <a:r>
              <a:rPr lang="en-IE" dirty="0" err="1"/>
              <a:t>een</a:t>
            </a:r>
            <a:r>
              <a:rPr lang="en-IE" dirty="0"/>
              <a:t> </a:t>
            </a:r>
            <a:r>
              <a:rPr lang="en-IE" dirty="0" err="1"/>
              <a:t>overerving</a:t>
            </a:r>
            <a:r>
              <a:rPr lang="en-IE" dirty="0"/>
              <a:t> </a:t>
            </a:r>
            <a:r>
              <a:rPr lang="en-IE" dirty="0" err="1"/>
              <a:t>modelleren</a:t>
            </a:r>
            <a:endParaRPr lang="en-IE" dirty="0"/>
          </a:p>
          <a:p>
            <a:pPr lvl="2"/>
            <a:r>
              <a:rPr lang="en-IE" dirty="0" err="1"/>
              <a:t>Paard</a:t>
            </a:r>
            <a:r>
              <a:rPr lang="en-IE" dirty="0"/>
              <a:t> </a:t>
            </a:r>
            <a:r>
              <a:rPr lang="en-IE" dirty="0" err="1"/>
              <a:t>erft</a:t>
            </a:r>
            <a:r>
              <a:rPr lang="en-IE" dirty="0"/>
              <a:t> van </a:t>
            </a:r>
            <a:r>
              <a:rPr lang="en-IE" dirty="0" err="1"/>
              <a:t>zoogdier</a:t>
            </a:r>
            <a:endParaRPr lang="en-IE" dirty="0"/>
          </a:p>
          <a:p>
            <a:pPr lvl="2"/>
            <a:endParaRPr lang="en-IE" dirty="0"/>
          </a:p>
          <a:p>
            <a:pPr lvl="2"/>
            <a:r>
              <a:rPr lang="en-IE" b="1" dirty="0"/>
              <a:t>=&gt; </a:t>
            </a:r>
            <a:r>
              <a:rPr lang="en-IE" b="1" dirty="0" err="1"/>
              <a:t>Alle</a:t>
            </a:r>
            <a:r>
              <a:rPr lang="en-IE" b="1" dirty="0"/>
              <a:t> </a:t>
            </a:r>
            <a:r>
              <a:rPr lang="en-IE" b="1" dirty="0" err="1"/>
              <a:t>paarden</a:t>
            </a:r>
            <a:r>
              <a:rPr lang="en-IE" b="1" dirty="0"/>
              <a:t> </a:t>
            </a:r>
            <a:r>
              <a:rPr lang="en-IE" b="1" dirty="0" err="1"/>
              <a:t>zijn</a:t>
            </a:r>
            <a:r>
              <a:rPr lang="en-IE" b="1" dirty="0"/>
              <a:t> </a:t>
            </a:r>
            <a:r>
              <a:rPr lang="en-IE" b="1" dirty="0" err="1"/>
              <a:t>zoogdier</a:t>
            </a:r>
            <a:endParaRPr lang="en-IE" b="1" dirty="0"/>
          </a:p>
          <a:p>
            <a:pPr lvl="2"/>
            <a:r>
              <a:rPr lang="en-IE" b="1" dirty="0"/>
              <a:t>=&gt; </a:t>
            </a:r>
            <a:r>
              <a:rPr lang="en-IE" b="1" dirty="0" err="1"/>
              <a:t>Paarden</a:t>
            </a:r>
            <a:r>
              <a:rPr lang="en-IE" b="1" dirty="0"/>
              <a:t> </a:t>
            </a:r>
            <a:r>
              <a:rPr lang="en-IE" b="1" dirty="0" err="1"/>
              <a:t>hebben</a:t>
            </a:r>
            <a:r>
              <a:rPr lang="en-IE" b="1" dirty="0"/>
              <a:t> </a:t>
            </a:r>
            <a:r>
              <a:rPr lang="en-IE" b="1" dirty="0" err="1"/>
              <a:t>dus</a:t>
            </a:r>
            <a:r>
              <a:rPr lang="en-IE" b="1" dirty="0"/>
              <a:t> </a:t>
            </a:r>
            <a:r>
              <a:rPr lang="en-IE" b="1" dirty="0" err="1"/>
              <a:t>dezelfde</a:t>
            </a:r>
            <a:r>
              <a:rPr lang="en-IE" b="1" dirty="0"/>
              <a:t> </a:t>
            </a:r>
            <a:r>
              <a:rPr lang="en-IE" b="1" dirty="0" err="1"/>
              <a:t>eigenschappen</a:t>
            </a:r>
            <a:r>
              <a:rPr lang="en-IE" b="1" dirty="0"/>
              <a:t> </a:t>
            </a:r>
            <a:r>
              <a:rPr lang="en-IE" b="1" dirty="0" err="1"/>
              <a:t>als</a:t>
            </a:r>
            <a:r>
              <a:rPr lang="en-IE" b="1" dirty="0"/>
              <a:t> </a:t>
            </a:r>
            <a:r>
              <a:rPr lang="en-IE" b="1" dirty="0" err="1"/>
              <a:t>zoogdieren</a:t>
            </a:r>
            <a:r>
              <a:rPr lang="en-IE" b="1" dirty="0"/>
              <a:t>, en </a:t>
            </a:r>
            <a:r>
              <a:rPr lang="en-IE" b="1" dirty="0" err="1"/>
              <a:t>kunnen</a:t>
            </a:r>
            <a:r>
              <a:rPr lang="en-IE" b="1" dirty="0"/>
              <a:t> </a:t>
            </a:r>
            <a:r>
              <a:rPr lang="en-IE" b="1" dirty="0" err="1"/>
              <a:t>meer</a:t>
            </a:r>
            <a:endParaRPr lang="en-IE" b="1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6743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UML Notatie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Pijl geeft aan “ erft over van” / “is een”</a:t>
            </a:r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347" y="2349335"/>
            <a:ext cx="2452024" cy="3623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187" y="2679403"/>
            <a:ext cx="4747596" cy="24475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1504668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ardontwerp">
  <a:themeElements>
    <a:clrScheme name="Roo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Standaardontwerp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ardontwerp 1">
        <a:dk1>
          <a:srgbClr val="330000"/>
        </a:dk1>
        <a:lt1>
          <a:srgbClr val="FFFFFF"/>
        </a:lt1>
        <a:dk2>
          <a:srgbClr val="330000"/>
        </a:dk2>
        <a:lt2>
          <a:srgbClr val="5C1F00"/>
        </a:lt2>
        <a:accent1>
          <a:srgbClr val="FF9900"/>
        </a:accent1>
        <a:accent2>
          <a:srgbClr val="330000"/>
        </a:accent2>
        <a:accent3>
          <a:srgbClr val="FFFFFF"/>
        </a:accent3>
        <a:accent4>
          <a:srgbClr val="2A0000"/>
        </a:accent4>
        <a:accent5>
          <a:srgbClr val="FFCAAA"/>
        </a:accent5>
        <a:accent6>
          <a:srgbClr val="2D0000"/>
        </a:accent6>
        <a:hlink>
          <a:srgbClr val="FFCC66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667</Words>
  <Application>Microsoft Office PowerPoint</Application>
  <PresentationFormat>Breedbeeld</PresentationFormat>
  <Paragraphs>166</Paragraphs>
  <Slides>22</Slides>
  <Notes>2</Notes>
  <HiddenSlides>2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7" baseType="lpstr">
      <vt:lpstr>Arial</vt:lpstr>
      <vt:lpstr>Times New Roman</vt:lpstr>
      <vt:lpstr>Times</vt:lpstr>
      <vt:lpstr>Calibri</vt:lpstr>
      <vt:lpstr>Standaardontwerp</vt:lpstr>
      <vt:lpstr>Object Oriented Programming</vt:lpstr>
      <vt:lpstr>Inheritance Hierarchy</vt:lpstr>
      <vt:lpstr>Basisgedachte overerving</vt:lpstr>
      <vt:lpstr>Overerving: is een</vt:lpstr>
      <vt:lpstr>Ook in software kunnen we overerven</vt:lpstr>
      <vt:lpstr>Specialisatie: definitie</vt:lpstr>
      <vt:lpstr>Specialisatie voorbeelden</vt:lpstr>
      <vt:lpstr>Overerving/specialisatie in C#</vt:lpstr>
      <vt:lpstr>UML Notatie</vt:lpstr>
      <vt:lpstr>Syntax</vt:lpstr>
      <vt:lpstr>Inheritance syntax</vt:lpstr>
      <vt:lpstr>Wat erft de child-klasse over?</vt:lpstr>
      <vt:lpstr>Access modifiers</vt:lpstr>
      <vt:lpstr>Meerdere keren overerven mag natuurlijk ook</vt:lpstr>
      <vt:lpstr>Inheritance tree van spel</vt:lpstr>
      <vt:lpstr>Voordelen van overerving?</vt:lpstr>
      <vt:lpstr>PowerPoint-presentatie</vt:lpstr>
      <vt:lpstr>Wanneer inheritance toepassen?</vt:lpstr>
      <vt:lpstr>Overerving blokkeren</vt:lpstr>
      <vt:lpstr>Classe hierarchie</vt:lpstr>
      <vt:lpstr>Sealed</vt:lpstr>
      <vt:lpstr>Sealed voorbeeld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Tim Dams</dc:creator>
  <cp:lastModifiedBy>Tim Dams</cp:lastModifiedBy>
  <cp:revision>15</cp:revision>
  <dcterms:created xsi:type="dcterms:W3CDTF">2019-03-17T08:51:56Z</dcterms:created>
  <dcterms:modified xsi:type="dcterms:W3CDTF">2020-03-12T10:52:08Z</dcterms:modified>
</cp:coreProperties>
</file>

<file path=docProps/thumbnail.jpeg>
</file>